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sldSz cx="9144000" cy="6858000" type="screen4x3"/>
  <p:notesSz cx="9144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2A2A2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00338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6D6C66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PMingLiU-ExtB"/>
                <a:cs typeface="PMingLiU-ExtB"/>
              </a:defRPr>
            </a:lvl1pPr>
          </a:lstStyle>
          <a:p>
            <a:pPr marL="6223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2A2A2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338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6D6C66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PMingLiU-ExtB"/>
                <a:cs typeface="PMingLiU-ExtB"/>
              </a:defRPr>
            </a:lvl1pPr>
          </a:lstStyle>
          <a:p>
            <a:pPr marL="6223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2A2A2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6D6C66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PMingLiU-ExtB"/>
                <a:cs typeface="PMingLiU-ExtB"/>
              </a:defRPr>
            </a:lvl1pPr>
          </a:lstStyle>
          <a:p>
            <a:pPr marL="6223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2A2A2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6D6C66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PMingLiU-ExtB"/>
                <a:cs typeface="PMingLiU-ExtB"/>
              </a:defRPr>
            </a:lvl1pPr>
          </a:lstStyle>
          <a:p>
            <a:pPr marL="6223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6E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6D6C66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chemeClr val="bg1"/>
                </a:solidFill>
                <a:latin typeface="PMingLiU-ExtB"/>
                <a:cs typeface="PMingLiU-ExtB"/>
              </a:defRPr>
            </a:lvl1pPr>
          </a:lstStyle>
          <a:p>
            <a:pPr marL="6223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6E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8698230" y="6416040"/>
            <a:ext cx="303530" cy="302260"/>
          </a:xfrm>
          <a:custGeom>
            <a:avLst/>
            <a:gdLst/>
            <a:ahLst/>
            <a:cxnLst/>
            <a:rect l="l" t="t" r="r" b="b"/>
            <a:pathLst>
              <a:path w="303529" h="302259">
                <a:moveTo>
                  <a:pt x="151638" y="0"/>
                </a:moveTo>
                <a:lnTo>
                  <a:pt x="103710" y="7691"/>
                </a:lnTo>
                <a:lnTo>
                  <a:pt x="62084" y="29110"/>
                </a:lnTo>
                <a:lnTo>
                  <a:pt x="29258" y="61771"/>
                </a:lnTo>
                <a:lnTo>
                  <a:pt x="7730" y="103188"/>
                </a:lnTo>
                <a:lnTo>
                  <a:pt x="0" y="150876"/>
                </a:lnTo>
                <a:lnTo>
                  <a:pt x="7730" y="198563"/>
                </a:lnTo>
                <a:lnTo>
                  <a:pt x="29258" y="239980"/>
                </a:lnTo>
                <a:lnTo>
                  <a:pt x="62084" y="272641"/>
                </a:lnTo>
                <a:lnTo>
                  <a:pt x="103710" y="294060"/>
                </a:lnTo>
                <a:lnTo>
                  <a:pt x="151638" y="301752"/>
                </a:lnTo>
                <a:lnTo>
                  <a:pt x="199565" y="294060"/>
                </a:lnTo>
                <a:lnTo>
                  <a:pt x="241191" y="272641"/>
                </a:lnTo>
                <a:lnTo>
                  <a:pt x="274017" y="239980"/>
                </a:lnTo>
                <a:lnTo>
                  <a:pt x="295545" y="198563"/>
                </a:lnTo>
                <a:lnTo>
                  <a:pt x="303276" y="150876"/>
                </a:lnTo>
                <a:lnTo>
                  <a:pt x="295545" y="103188"/>
                </a:lnTo>
                <a:lnTo>
                  <a:pt x="274017" y="61771"/>
                </a:lnTo>
                <a:lnTo>
                  <a:pt x="241191" y="29110"/>
                </a:lnTo>
                <a:lnTo>
                  <a:pt x="199565" y="7691"/>
                </a:lnTo>
                <a:lnTo>
                  <a:pt x="151638" y="0"/>
                </a:lnTo>
                <a:close/>
              </a:path>
            </a:pathLst>
          </a:custGeom>
          <a:solidFill>
            <a:srgbClr val="5AA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7442" y="108966"/>
            <a:ext cx="1893569" cy="60121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30485" y="366626"/>
            <a:ext cx="8555355" cy="11913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2A2A27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53305" y="1611574"/>
            <a:ext cx="7571740" cy="444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00338D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29743" y="6456787"/>
            <a:ext cx="646539" cy="21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6D6C66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6/3/2025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58570" y="6482210"/>
            <a:ext cx="186690" cy="153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chemeClr val="bg1"/>
                </a:solidFill>
                <a:latin typeface="PMingLiU-ExtB"/>
                <a:cs typeface="PMingLiU-ExtB"/>
              </a:defRPr>
            </a:lvl1pPr>
          </a:lstStyle>
          <a:p>
            <a:pPr marL="6223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eorgemdallas.wordpress.com/2013/10/30/principal-component-analysis-4-dummies-eigenvectors-eigenvalues-and-dimension-reductio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hyperlink" Target="https://georgemdallas.wordpress.com/2013/10/30/principal-component-analysis-4-dummies-eigenvectors-eigenvalues-and-dimension-reduction/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eorgemdallas.wordpress.com/2013/10/30/principal-component-analysis-4-dummies-eigenvectors-eigenvalues-and-dimension-reducti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psych.colorado.edu/~carey/courses/psyc7291/classdatasets.htm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atisticshowto.datasciencecentral.com/kaiser-meyer-olkin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eorgemdallas.wordpress.com/2013/10/30/principal-component-analysis-4-dummies-eigenvectors-eigenvalues-and-dimension-reductio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://psych.colorado.edu/%7Ecarey/courses/psyc7291/classdatasets.ht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9137650" cy="6852920"/>
            </a:xfrm>
            <a:custGeom>
              <a:avLst/>
              <a:gdLst/>
              <a:ahLst/>
              <a:cxnLst/>
              <a:rect l="l" t="t" r="r" b="b"/>
              <a:pathLst>
                <a:path w="9137650" h="6852920">
                  <a:moveTo>
                    <a:pt x="9137142" y="0"/>
                  </a:moveTo>
                  <a:lnTo>
                    <a:pt x="0" y="0"/>
                  </a:lnTo>
                  <a:lnTo>
                    <a:pt x="0" y="6852856"/>
                  </a:lnTo>
                  <a:lnTo>
                    <a:pt x="9137142" y="0"/>
                  </a:lnTo>
                  <a:close/>
                </a:path>
              </a:pathLst>
            </a:custGeom>
            <a:solidFill>
              <a:srgbClr val="EDEBDE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67033" y="655713"/>
            <a:ext cx="49079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0" dirty="0">
                <a:solidFill>
                  <a:srgbClr val="0096DC"/>
                </a:solidFill>
              </a:rPr>
              <a:t>Bachelor</a:t>
            </a:r>
            <a:r>
              <a:rPr sz="2000" spc="-65" dirty="0">
                <a:solidFill>
                  <a:srgbClr val="0096DC"/>
                </a:solidFill>
              </a:rPr>
              <a:t> </a:t>
            </a:r>
            <a:r>
              <a:rPr sz="2000" spc="-90" dirty="0">
                <a:solidFill>
                  <a:srgbClr val="0096DC"/>
                </a:solidFill>
              </a:rPr>
              <a:t>in</a:t>
            </a:r>
            <a:r>
              <a:rPr sz="2000" spc="-45" dirty="0">
                <a:solidFill>
                  <a:srgbClr val="0096DC"/>
                </a:solidFill>
              </a:rPr>
              <a:t> </a:t>
            </a:r>
            <a:r>
              <a:rPr sz="2000" spc="-10" dirty="0">
                <a:solidFill>
                  <a:srgbClr val="0096DC"/>
                </a:solidFill>
              </a:rPr>
              <a:t>Data</a:t>
            </a:r>
            <a:r>
              <a:rPr sz="2000" spc="-20" dirty="0">
                <a:solidFill>
                  <a:srgbClr val="0096DC"/>
                </a:solidFill>
              </a:rPr>
              <a:t> </a:t>
            </a:r>
            <a:r>
              <a:rPr sz="2000" dirty="0">
                <a:solidFill>
                  <a:srgbClr val="0096DC"/>
                </a:solidFill>
              </a:rPr>
              <a:t>and</a:t>
            </a:r>
            <a:r>
              <a:rPr sz="2000" spc="-30" dirty="0">
                <a:solidFill>
                  <a:srgbClr val="0096DC"/>
                </a:solidFill>
              </a:rPr>
              <a:t> </a:t>
            </a:r>
            <a:r>
              <a:rPr sz="2000" spc="-114" dirty="0">
                <a:solidFill>
                  <a:srgbClr val="0096DC"/>
                </a:solidFill>
              </a:rPr>
              <a:t>Business</a:t>
            </a:r>
            <a:r>
              <a:rPr sz="2000" spc="-35" dirty="0">
                <a:solidFill>
                  <a:srgbClr val="0096DC"/>
                </a:solidFill>
              </a:rPr>
              <a:t> </a:t>
            </a:r>
            <a:r>
              <a:rPr sz="2000" spc="-10" dirty="0">
                <a:solidFill>
                  <a:srgbClr val="0096DC"/>
                </a:solidFill>
              </a:rPr>
              <a:t>Analytics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261442" y="1483969"/>
            <a:ext cx="4070350" cy="3317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06400">
              <a:lnSpc>
                <a:spcPct val="150000"/>
              </a:lnSpc>
              <a:spcBef>
                <a:spcPts val="100"/>
              </a:spcBef>
            </a:pPr>
            <a:r>
              <a:rPr sz="2400" b="1" spc="-150" dirty="0">
                <a:solidFill>
                  <a:srgbClr val="00338D"/>
                </a:solidFill>
                <a:latin typeface="Tahoma"/>
                <a:cs typeface="Tahoma"/>
              </a:rPr>
              <a:t>Statistics</a:t>
            </a:r>
            <a:r>
              <a:rPr sz="2400" b="1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2400" b="1" spc="-250" dirty="0">
                <a:solidFill>
                  <a:srgbClr val="00338D"/>
                </a:solidFill>
                <a:latin typeface="Tahoma"/>
                <a:cs typeface="Tahoma"/>
              </a:rPr>
              <a:t>&amp;</a:t>
            </a:r>
            <a:r>
              <a:rPr sz="2400" b="1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2400" b="1" spc="-90" dirty="0">
                <a:solidFill>
                  <a:srgbClr val="00338D"/>
                </a:solidFill>
                <a:latin typeface="Tahoma"/>
                <a:cs typeface="Tahoma"/>
              </a:rPr>
              <a:t>Probability</a:t>
            </a:r>
            <a:r>
              <a:rPr sz="2400" b="1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2400" b="1" spc="-110" dirty="0">
                <a:solidFill>
                  <a:srgbClr val="00338D"/>
                </a:solidFill>
                <a:latin typeface="Tahoma"/>
                <a:cs typeface="Tahoma"/>
              </a:rPr>
              <a:t>for </a:t>
            </a:r>
            <a:r>
              <a:rPr sz="2400" b="1" spc="-2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2400" b="1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2400" b="1" dirty="0">
                <a:solidFill>
                  <a:srgbClr val="00338D"/>
                </a:solidFill>
                <a:latin typeface="Tahoma"/>
                <a:cs typeface="Tahoma"/>
              </a:rPr>
              <a:t>Management</a:t>
            </a:r>
            <a:r>
              <a:rPr sz="2400" b="1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2400" b="1" spc="-50" dirty="0">
                <a:solidFill>
                  <a:srgbClr val="00338D"/>
                </a:solidFill>
                <a:latin typeface="Tahoma"/>
                <a:cs typeface="Tahoma"/>
              </a:rPr>
              <a:t>&amp; </a:t>
            </a:r>
            <a:r>
              <a:rPr sz="2400" b="1" spc="-10" dirty="0">
                <a:solidFill>
                  <a:srgbClr val="00338D"/>
                </a:solidFill>
                <a:latin typeface="Tahoma"/>
                <a:cs typeface="Tahoma"/>
              </a:rPr>
              <a:t>Analysis</a:t>
            </a:r>
            <a:endParaRPr sz="2400">
              <a:latin typeface="Tahoma"/>
              <a:cs typeface="Tahoma"/>
            </a:endParaRPr>
          </a:p>
          <a:p>
            <a:pPr marL="12700" marR="5080">
              <a:lnSpc>
                <a:spcPct val="150000"/>
              </a:lnSpc>
            </a:pPr>
            <a:r>
              <a:rPr sz="2400" b="1" i="1" spc="-250" dirty="0">
                <a:solidFill>
                  <a:srgbClr val="00338D"/>
                </a:solidFill>
                <a:latin typeface="Verdana"/>
                <a:cs typeface="Verdana"/>
              </a:rPr>
              <a:t>Exploratory</a:t>
            </a:r>
            <a:r>
              <a:rPr sz="2400" b="1" i="1" spc="-10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2400" b="1" i="1" spc="-220" dirty="0">
                <a:solidFill>
                  <a:srgbClr val="00338D"/>
                </a:solidFill>
                <a:latin typeface="Verdana"/>
                <a:cs typeface="Verdana"/>
              </a:rPr>
              <a:t>Factor</a:t>
            </a:r>
            <a:r>
              <a:rPr sz="2400" b="1" i="1" spc="-10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2400" b="1" i="1" spc="-220" dirty="0">
                <a:solidFill>
                  <a:srgbClr val="00338D"/>
                </a:solidFill>
                <a:latin typeface="Verdana"/>
                <a:cs typeface="Verdana"/>
              </a:rPr>
              <a:t>Analysis: </a:t>
            </a:r>
            <a:r>
              <a:rPr sz="2400" b="1" i="1" spc="-215" dirty="0">
                <a:solidFill>
                  <a:srgbClr val="7AA62B"/>
                </a:solidFill>
                <a:latin typeface="Verdana"/>
                <a:cs typeface="Verdana"/>
              </a:rPr>
              <a:t>Principle</a:t>
            </a:r>
            <a:r>
              <a:rPr sz="2400" b="1" i="1" spc="-140" dirty="0">
                <a:solidFill>
                  <a:srgbClr val="7AA62B"/>
                </a:solidFill>
                <a:latin typeface="Verdana"/>
                <a:cs typeface="Verdana"/>
              </a:rPr>
              <a:t> </a:t>
            </a:r>
            <a:r>
              <a:rPr sz="2400" b="1" i="1" spc="-60" dirty="0">
                <a:solidFill>
                  <a:srgbClr val="7AA62B"/>
                </a:solidFill>
                <a:latin typeface="Verdana"/>
                <a:cs typeface="Verdana"/>
              </a:rPr>
              <a:t>Component </a:t>
            </a:r>
            <a:r>
              <a:rPr sz="2400" b="1" i="1" spc="-110" dirty="0">
                <a:solidFill>
                  <a:srgbClr val="7AA62B"/>
                </a:solidFill>
                <a:latin typeface="Verdana"/>
                <a:cs typeface="Verdana"/>
              </a:rPr>
              <a:t>Analysis</a:t>
            </a:r>
            <a:endParaRPr sz="24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605778" y="6166103"/>
            <a:ext cx="2089785" cy="692150"/>
            <a:chOff x="6605778" y="6166103"/>
            <a:chExt cx="2089785" cy="6921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5778" y="6166103"/>
              <a:ext cx="2089403" cy="5105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62266" y="6440423"/>
              <a:ext cx="726947" cy="4175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84414" y="6440423"/>
              <a:ext cx="810767" cy="417576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3131819" cy="9959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69171" y="6610922"/>
            <a:ext cx="194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2B1E5C"/>
                </a:solidFill>
                <a:latin typeface="Arial MT"/>
                <a:cs typeface="Arial MT"/>
              </a:rPr>
              <a:t>10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80057" y="113156"/>
            <a:ext cx="4451985" cy="1184275"/>
          </a:xfrm>
          <a:custGeom>
            <a:avLst/>
            <a:gdLst/>
            <a:ahLst/>
            <a:cxnLst/>
            <a:rect l="l" t="t" r="r" b="b"/>
            <a:pathLst>
              <a:path w="4451985" h="1184275">
                <a:moveTo>
                  <a:pt x="0" y="592074"/>
                </a:moveTo>
                <a:lnTo>
                  <a:pt x="296037" y="0"/>
                </a:lnTo>
                <a:lnTo>
                  <a:pt x="4155566" y="0"/>
                </a:lnTo>
                <a:lnTo>
                  <a:pt x="4451604" y="592074"/>
                </a:lnTo>
                <a:lnTo>
                  <a:pt x="4155566" y="1184148"/>
                </a:lnTo>
                <a:lnTo>
                  <a:pt x="296037" y="1184148"/>
                </a:lnTo>
                <a:lnTo>
                  <a:pt x="0" y="592074"/>
                </a:lnTo>
                <a:close/>
              </a:path>
            </a:pathLst>
          </a:custGeom>
          <a:ln w="19050">
            <a:solidFill>
              <a:srgbClr val="D142A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528086" y="216832"/>
            <a:ext cx="3213735" cy="970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4715">
              <a:lnSpc>
                <a:spcPct val="100000"/>
              </a:lnSpc>
              <a:spcBef>
                <a:spcPts val="95"/>
              </a:spcBef>
            </a:pPr>
            <a:r>
              <a:rPr sz="1400" b="1" u="sng" spc="-2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Research</a:t>
            </a:r>
            <a:r>
              <a:rPr sz="1400" b="1" u="sng" spc="-3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 </a:t>
            </a:r>
            <a:r>
              <a:rPr sz="1400" b="1" u="sng" spc="-1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Problem</a:t>
            </a:r>
            <a:endParaRPr sz="1400">
              <a:latin typeface="Tahoma"/>
              <a:cs typeface="Tahoma"/>
            </a:endParaRPr>
          </a:p>
          <a:p>
            <a:pPr marL="12700" marR="64769">
              <a:lnSpc>
                <a:spcPct val="100000"/>
              </a:lnSpc>
              <a:spcBef>
                <a:spcPts val="5"/>
              </a:spcBef>
            </a:pPr>
            <a:r>
              <a:rPr sz="1200" spc="-140" dirty="0">
                <a:solidFill>
                  <a:srgbClr val="7E7E7E"/>
                </a:solidFill>
                <a:latin typeface="Tahoma"/>
                <a:cs typeface="Tahoma"/>
              </a:rPr>
              <a:t>Is</a:t>
            </a:r>
            <a:r>
              <a:rPr sz="1200" spc="4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7E7E7E"/>
                </a:solidFill>
                <a:latin typeface="Tahoma"/>
                <a:cs typeface="Tahoma"/>
              </a:rPr>
              <a:t>the</a:t>
            </a:r>
            <a:r>
              <a:rPr sz="1200" spc="4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7E7E7E"/>
                </a:solidFill>
                <a:latin typeface="Tahoma"/>
                <a:cs typeface="Tahoma"/>
              </a:rPr>
              <a:t>analysis</a:t>
            </a:r>
            <a:r>
              <a:rPr sz="1200" spc="2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D142A1"/>
                </a:solidFill>
                <a:latin typeface="Tahoma"/>
                <a:cs typeface="Tahoma"/>
              </a:rPr>
              <a:t>exploratory</a:t>
            </a:r>
            <a:r>
              <a:rPr sz="1200" spc="25" dirty="0">
                <a:solidFill>
                  <a:srgbClr val="D142A1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7E7E7E"/>
                </a:solidFill>
                <a:latin typeface="Tahoma"/>
                <a:cs typeface="Tahoma"/>
              </a:rPr>
              <a:t>or</a:t>
            </a:r>
            <a:r>
              <a:rPr sz="1200" spc="4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D142A1"/>
                </a:solidFill>
                <a:latin typeface="Tahoma"/>
                <a:cs typeface="Tahoma"/>
              </a:rPr>
              <a:t>confirmatory</a:t>
            </a:r>
            <a:r>
              <a:rPr sz="1200" spc="50" dirty="0">
                <a:solidFill>
                  <a:srgbClr val="7E7E7E"/>
                </a:solidFill>
                <a:latin typeface="Tahoma"/>
                <a:cs typeface="Tahoma"/>
              </a:rPr>
              <a:t>? </a:t>
            </a:r>
            <a:r>
              <a:rPr sz="1200" spc="65" dirty="0">
                <a:solidFill>
                  <a:srgbClr val="7E7E7E"/>
                </a:solidFill>
                <a:latin typeface="Tahoma"/>
                <a:cs typeface="Tahoma"/>
              </a:rPr>
              <a:t>Select</a:t>
            </a:r>
            <a:r>
              <a:rPr sz="1200" spc="-4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7E7E7E"/>
                </a:solidFill>
                <a:latin typeface="Tahoma"/>
                <a:cs typeface="Tahoma"/>
              </a:rPr>
              <a:t>the</a:t>
            </a:r>
            <a:r>
              <a:rPr sz="1200" spc="-3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7E7E7E"/>
                </a:solidFill>
                <a:latin typeface="Tahoma"/>
                <a:cs typeface="Tahoma"/>
              </a:rPr>
              <a:t>objectives:</a:t>
            </a:r>
            <a:endParaRPr sz="1200">
              <a:latin typeface="Tahoma"/>
              <a:cs typeface="Tahoma"/>
            </a:endParaRPr>
          </a:p>
          <a:p>
            <a:pPr marL="12700" marR="5080">
              <a:lnSpc>
                <a:spcPct val="100000"/>
              </a:lnSpc>
            </a:pPr>
            <a:r>
              <a:rPr sz="1200" spc="114" dirty="0">
                <a:solidFill>
                  <a:srgbClr val="7E7E7E"/>
                </a:solidFill>
                <a:latin typeface="Tahoma"/>
                <a:cs typeface="Tahoma"/>
              </a:rPr>
              <a:t>Data </a:t>
            </a:r>
            <a:r>
              <a:rPr sz="1200" spc="20" dirty="0">
                <a:solidFill>
                  <a:srgbClr val="D142A1"/>
                </a:solidFill>
                <a:latin typeface="Tahoma"/>
                <a:cs typeface="Tahoma"/>
              </a:rPr>
              <a:t>summarizatio</a:t>
            </a:r>
            <a:r>
              <a:rPr sz="1200" spc="20" dirty="0">
                <a:solidFill>
                  <a:srgbClr val="7E7E7E"/>
                </a:solidFill>
                <a:latin typeface="Tahoma"/>
                <a:cs typeface="Tahoma"/>
              </a:rPr>
              <a:t>n</a:t>
            </a:r>
            <a:r>
              <a:rPr sz="1200" spc="85" dirty="0">
                <a:solidFill>
                  <a:srgbClr val="7E7E7E"/>
                </a:solidFill>
                <a:latin typeface="Tahoma"/>
                <a:cs typeface="Tahoma"/>
              </a:rPr>
              <a:t> &amp;</a:t>
            </a:r>
            <a:r>
              <a:rPr sz="1200" spc="11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20" dirty="0">
                <a:solidFill>
                  <a:srgbClr val="7E7E7E"/>
                </a:solidFill>
                <a:latin typeface="Tahoma"/>
                <a:cs typeface="Tahoma"/>
              </a:rPr>
              <a:t>identifying</a:t>
            </a:r>
            <a:r>
              <a:rPr sz="1200" spc="10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7E7E7E"/>
                </a:solidFill>
                <a:latin typeface="Tahoma"/>
                <a:cs typeface="Tahoma"/>
              </a:rPr>
              <a:t>structures </a:t>
            </a:r>
            <a:r>
              <a:rPr sz="1200" spc="114" dirty="0">
                <a:solidFill>
                  <a:srgbClr val="7E7E7E"/>
                </a:solidFill>
                <a:latin typeface="Tahoma"/>
                <a:cs typeface="Tahoma"/>
              </a:rPr>
              <a:t>Data</a:t>
            </a:r>
            <a:r>
              <a:rPr sz="1200" spc="-3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D142A1"/>
                </a:solidFill>
                <a:latin typeface="Tahoma"/>
                <a:cs typeface="Tahoma"/>
              </a:rPr>
              <a:t>reduction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20720" y="2711576"/>
            <a:ext cx="4334510" cy="699135"/>
          </a:xfrm>
          <a:custGeom>
            <a:avLst/>
            <a:gdLst/>
            <a:ahLst/>
            <a:cxnLst/>
            <a:rect l="l" t="t" r="r" b="b"/>
            <a:pathLst>
              <a:path w="4334509" h="699135">
                <a:moveTo>
                  <a:pt x="0" y="349376"/>
                </a:moveTo>
                <a:lnTo>
                  <a:pt x="174688" y="0"/>
                </a:lnTo>
                <a:lnTo>
                  <a:pt x="4159567" y="0"/>
                </a:lnTo>
                <a:lnTo>
                  <a:pt x="4334256" y="349376"/>
                </a:lnTo>
                <a:lnTo>
                  <a:pt x="4159567" y="698754"/>
                </a:lnTo>
                <a:lnTo>
                  <a:pt x="174688" y="698754"/>
                </a:lnTo>
                <a:lnTo>
                  <a:pt x="0" y="349376"/>
                </a:lnTo>
                <a:close/>
              </a:path>
            </a:pathLst>
          </a:custGeom>
          <a:ln w="19050">
            <a:solidFill>
              <a:srgbClr val="2B1E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18440" y="2862092"/>
            <a:ext cx="30803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6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Select</a:t>
            </a:r>
            <a:r>
              <a:rPr sz="1200" u="sng" spc="-4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 </a:t>
            </a:r>
            <a:r>
              <a:rPr sz="1200" u="sng" spc="6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the</a:t>
            </a:r>
            <a:r>
              <a:rPr sz="1200" u="sng" spc="-3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 </a:t>
            </a:r>
            <a:r>
              <a:rPr sz="1200" u="sng" spc="8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type</a:t>
            </a:r>
            <a:r>
              <a:rPr sz="1200" u="sng" spc="-4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 </a:t>
            </a:r>
            <a:r>
              <a:rPr sz="1200" u="sng" spc="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of</a:t>
            </a:r>
            <a:r>
              <a:rPr sz="1200" u="sng" spc="-3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 </a:t>
            </a:r>
            <a:r>
              <a:rPr sz="1200" u="sng" spc="8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type</a:t>
            </a:r>
            <a:r>
              <a:rPr sz="1200" u="sng" spc="-3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 </a:t>
            </a:r>
            <a:r>
              <a:rPr sz="1200" u="sng" spc="5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of</a:t>
            </a:r>
            <a:r>
              <a:rPr sz="1200" u="sng" spc="-3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 </a:t>
            </a:r>
            <a:r>
              <a:rPr sz="1200" u="sng" spc="7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Factor</a:t>
            </a:r>
            <a:r>
              <a:rPr sz="1200" u="sng" spc="-2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 </a:t>
            </a:r>
            <a:r>
              <a:rPr sz="1200" u="sng" spc="-1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Analysis</a:t>
            </a:r>
            <a:r>
              <a:rPr sz="1200" spc="-10" dirty="0">
                <a:solidFill>
                  <a:srgbClr val="7E7E7E"/>
                </a:solidFill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8440" y="3044972"/>
            <a:ext cx="32816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solidFill>
                  <a:srgbClr val="7E7E7E"/>
                </a:solidFill>
                <a:latin typeface="Tahoma"/>
                <a:cs typeface="Tahoma"/>
              </a:rPr>
              <a:t>What</a:t>
            </a:r>
            <a:r>
              <a:rPr sz="1200" spc="-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7E7E7E"/>
                </a:solidFill>
                <a:latin typeface="Tahoma"/>
                <a:cs typeface="Tahoma"/>
              </a:rPr>
              <a:t>is</a:t>
            </a:r>
            <a:r>
              <a:rPr sz="1200" spc="-4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85" dirty="0">
                <a:solidFill>
                  <a:srgbClr val="7E7E7E"/>
                </a:solidFill>
                <a:latin typeface="Tahoma"/>
                <a:cs typeface="Tahoma"/>
              </a:rPr>
              <a:t>being</a:t>
            </a:r>
            <a:r>
              <a:rPr sz="1200" spc="-3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95" dirty="0">
                <a:solidFill>
                  <a:srgbClr val="7E7E7E"/>
                </a:solidFill>
                <a:latin typeface="Tahoma"/>
                <a:cs typeface="Tahoma"/>
              </a:rPr>
              <a:t>grouped</a:t>
            </a:r>
            <a:r>
              <a:rPr sz="1200" spc="-3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7E7E7E"/>
                </a:solidFill>
                <a:latin typeface="Tahoma"/>
                <a:cs typeface="Tahoma"/>
              </a:rPr>
              <a:t>–</a:t>
            </a:r>
            <a:r>
              <a:rPr sz="1200" spc="-3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7E7E7E"/>
                </a:solidFill>
                <a:latin typeface="Tahoma"/>
                <a:cs typeface="Tahoma"/>
              </a:rPr>
              <a:t>variables</a:t>
            </a:r>
            <a:r>
              <a:rPr sz="1200" spc="-4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7E7E7E"/>
                </a:solidFill>
                <a:latin typeface="Tahoma"/>
                <a:cs typeface="Tahoma"/>
              </a:rPr>
              <a:t>or</a:t>
            </a:r>
            <a:r>
              <a:rPr sz="1200" spc="-4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7E7E7E"/>
                </a:solidFill>
                <a:latin typeface="Tahoma"/>
                <a:cs typeface="Tahoma"/>
              </a:rPr>
              <a:t>cases?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6422" y="1883282"/>
            <a:ext cx="2521585" cy="406400"/>
          </a:xfrm>
          <a:custGeom>
            <a:avLst/>
            <a:gdLst/>
            <a:ahLst/>
            <a:cxnLst/>
            <a:rect l="l" t="t" r="r" b="b"/>
            <a:pathLst>
              <a:path w="2521585" h="406400">
                <a:moveTo>
                  <a:pt x="0" y="67690"/>
                </a:moveTo>
                <a:lnTo>
                  <a:pt x="5318" y="41340"/>
                </a:lnTo>
                <a:lnTo>
                  <a:pt x="19824" y="19824"/>
                </a:lnTo>
                <a:lnTo>
                  <a:pt x="41340" y="5318"/>
                </a:lnTo>
                <a:lnTo>
                  <a:pt x="67691" y="0"/>
                </a:lnTo>
                <a:lnTo>
                  <a:pt x="2453767" y="0"/>
                </a:lnTo>
                <a:lnTo>
                  <a:pt x="2480117" y="5318"/>
                </a:lnTo>
                <a:lnTo>
                  <a:pt x="2501633" y="19824"/>
                </a:lnTo>
                <a:lnTo>
                  <a:pt x="2516139" y="41340"/>
                </a:lnTo>
                <a:lnTo>
                  <a:pt x="2521458" y="67690"/>
                </a:lnTo>
                <a:lnTo>
                  <a:pt x="2521458" y="338454"/>
                </a:lnTo>
                <a:lnTo>
                  <a:pt x="2516139" y="364805"/>
                </a:lnTo>
                <a:lnTo>
                  <a:pt x="2501633" y="386321"/>
                </a:lnTo>
                <a:lnTo>
                  <a:pt x="2480117" y="400827"/>
                </a:lnTo>
                <a:lnTo>
                  <a:pt x="2453767" y="406145"/>
                </a:lnTo>
                <a:lnTo>
                  <a:pt x="67691" y="406145"/>
                </a:lnTo>
                <a:lnTo>
                  <a:pt x="41340" y="400827"/>
                </a:lnTo>
                <a:lnTo>
                  <a:pt x="19824" y="386321"/>
                </a:lnTo>
                <a:lnTo>
                  <a:pt x="5318" y="364805"/>
                </a:lnTo>
                <a:lnTo>
                  <a:pt x="0" y="338454"/>
                </a:lnTo>
                <a:lnTo>
                  <a:pt x="0" y="67690"/>
                </a:lnTo>
                <a:close/>
              </a:path>
            </a:pathLst>
          </a:custGeom>
          <a:ln w="19050">
            <a:solidFill>
              <a:srgbClr val="55C28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1860" y="1978475"/>
            <a:ext cx="2190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7E7E7E"/>
                </a:solidFill>
                <a:latin typeface="Tahoma"/>
                <a:cs typeface="Tahoma"/>
              </a:rPr>
              <a:t>Structural</a:t>
            </a:r>
            <a:r>
              <a:rPr sz="1200" spc="114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7E7E7E"/>
                </a:solidFill>
                <a:latin typeface="Tahoma"/>
                <a:cs typeface="Tahoma"/>
              </a:rPr>
              <a:t>Equation</a:t>
            </a:r>
            <a:r>
              <a:rPr sz="1200" spc="9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7E7E7E"/>
                </a:solidFill>
                <a:latin typeface="Tahoma"/>
                <a:cs typeface="Tahoma"/>
              </a:rPr>
              <a:t>Modelling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83077" y="4000883"/>
            <a:ext cx="3122295" cy="936625"/>
          </a:xfrm>
          <a:custGeom>
            <a:avLst/>
            <a:gdLst/>
            <a:ahLst/>
            <a:cxnLst/>
            <a:rect l="l" t="t" r="r" b="b"/>
            <a:pathLst>
              <a:path w="3122295" h="936625">
                <a:moveTo>
                  <a:pt x="0" y="156082"/>
                </a:moveTo>
                <a:lnTo>
                  <a:pt x="7957" y="106746"/>
                </a:lnTo>
                <a:lnTo>
                  <a:pt x="30117" y="63900"/>
                </a:lnTo>
                <a:lnTo>
                  <a:pt x="63905" y="30113"/>
                </a:lnTo>
                <a:lnTo>
                  <a:pt x="106751" y="7956"/>
                </a:lnTo>
                <a:lnTo>
                  <a:pt x="156083" y="0"/>
                </a:lnTo>
                <a:lnTo>
                  <a:pt x="2965831" y="0"/>
                </a:lnTo>
                <a:lnTo>
                  <a:pt x="3015167" y="7956"/>
                </a:lnTo>
                <a:lnTo>
                  <a:pt x="3058013" y="30113"/>
                </a:lnTo>
                <a:lnTo>
                  <a:pt x="3091800" y="63900"/>
                </a:lnTo>
                <a:lnTo>
                  <a:pt x="3113957" y="106746"/>
                </a:lnTo>
                <a:lnTo>
                  <a:pt x="3121914" y="156082"/>
                </a:lnTo>
                <a:lnTo>
                  <a:pt x="3121914" y="780414"/>
                </a:lnTo>
                <a:lnTo>
                  <a:pt x="3113957" y="829746"/>
                </a:lnTo>
                <a:lnTo>
                  <a:pt x="3091800" y="872592"/>
                </a:lnTo>
                <a:lnTo>
                  <a:pt x="3058013" y="906380"/>
                </a:lnTo>
                <a:lnTo>
                  <a:pt x="3015167" y="928540"/>
                </a:lnTo>
                <a:lnTo>
                  <a:pt x="2965831" y="936497"/>
                </a:lnTo>
                <a:lnTo>
                  <a:pt x="156083" y="936497"/>
                </a:lnTo>
                <a:lnTo>
                  <a:pt x="106751" y="928540"/>
                </a:lnTo>
                <a:lnTo>
                  <a:pt x="63905" y="906380"/>
                </a:lnTo>
                <a:lnTo>
                  <a:pt x="30117" y="872592"/>
                </a:lnTo>
                <a:lnTo>
                  <a:pt x="7957" y="829746"/>
                </a:lnTo>
                <a:lnTo>
                  <a:pt x="0" y="780414"/>
                </a:lnTo>
                <a:lnTo>
                  <a:pt x="0" y="156082"/>
                </a:lnTo>
                <a:close/>
              </a:path>
            </a:pathLst>
          </a:custGeom>
          <a:ln w="19050">
            <a:solidFill>
              <a:srgbClr val="2B1E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407188" y="4071999"/>
            <a:ext cx="252158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03580">
              <a:lnSpc>
                <a:spcPct val="100000"/>
              </a:lnSpc>
              <a:spcBef>
                <a:spcPts val="95"/>
              </a:spcBef>
            </a:pPr>
            <a:r>
              <a:rPr sz="1400" b="1" u="sng" spc="-25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Research</a:t>
            </a:r>
            <a:r>
              <a:rPr sz="1400" b="1" u="sng" spc="-3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 </a:t>
            </a:r>
            <a:r>
              <a:rPr sz="1400" b="1" u="sng" spc="-1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Design</a:t>
            </a:r>
            <a:r>
              <a:rPr sz="1400" b="1" spc="-1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7E7E7E"/>
                </a:solidFill>
                <a:latin typeface="Tahoma"/>
                <a:cs typeface="Tahoma"/>
              </a:rPr>
              <a:t>What</a:t>
            </a:r>
            <a:r>
              <a:rPr sz="120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7E7E7E"/>
                </a:solidFill>
                <a:latin typeface="Tahoma"/>
                <a:cs typeface="Tahoma"/>
              </a:rPr>
              <a:t>variables</a:t>
            </a:r>
            <a:r>
              <a:rPr sz="1200" spc="-4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7E7E7E"/>
                </a:solidFill>
                <a:latin typeface="Tahoma"/>
                <a:cs typeface="Tahoma"/>
              </a:rPr>
              <a:t>are</a:t>
            </a:r>
            <a:r>
              <a:rPr sz="1200" spc="-4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7E7E7E"/>
                </a:solidFill>
                <a:latin typeface="Tahoma"/>
                <a:cs typeface="Tahoma"/>
              </a:rPr>
              <a:t>included? </a:t>
            </a:r>
            <a:r>
              <a:rPr sz="1200" spc="75" dirty="0">
                <a:solidFill>
                  <a:srgbClr val="7E7E7E"/>
                </a:solidFill>
                <a:latin typeface="Tahoma"/>
                <a:cs typeface="Tahoma"/>
              </a:rPr>
              <a:t>How</a:t>
            </a:r>
            <a:r>
              <a:rPr sz="1200" spc="-2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7E7E7E"/>
                </a:solidFill>
                <a:latin typeface="Tahoma"/>
                <a:cs typeface="Tahoma"/>
              </a:rPr>
              <a:t>are</a:t>
            </a:r>
            <a:r>
              <a:rPr sz="1200" spc="-3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7E7E7E"/>
                </a:solidFill>
                <a:latin typeface="Tahoma"/>
                <a:cs typeface="Tahoma"/>
              </a:rPr>
              <a:t>the</a:t>
            </a:r>
            <a:r>
              <a:rPr sz="1200" spc="-3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7E7E7E"/>
                </a:solidFill>
                <a:latin typeface="Tahoma"/>
                <a:cs typeface="Tahoma"/>
              </a:rPr>
              <a:t>variables</a:t>
            </a:r>
            <a:r>
              <a:rPr sz="1200" spc="-4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7E7E7E"/>
                </a:solidFill>
                <a:latin typeface="Tahoma"/>
                <a:cs typeface="Tahoma"/>
              </a:rPr>
              <a:t>measured? </a:t>
            </a:r>
            <a:r>
              <a:rPr sz="1200" spc="70" dirty="0">
                <a:solidFill>
                  <a:srgbClr val="7E7E7E"/>
                </a:solidFill>
                <a:latin typeface="Tahoma"/>
                <a:cs typeface="Tahoma"/>
              </a:rPr>
              <a:t>What</a:t>
            </a:r>
            <a:r>
              <a:rPr sz="1200" spc="-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7E7E7E"/>
                </a:solidFill>
                <a:latin typeface="Tahoma"/>
                <a:cs typeface="Tahoma"/>
              </a:rPr>
              <a:t>is</a:t>
            </a:r>
            <a:r>
              <a:rPr sz="1200" spc="-5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7E7E7E"/>
                </a:solidFill>
                <a:latin typeface="Tahoma"/>
                <a:cs typeface="Tahoma"/>
              </a:rPr>
              <a:t>the</a:t>
            </a:r>
            <a:r>
              <a:rPr sz="1200" spc="-2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7E7E7E"/>
                </a:solidFill>
                <a:latin typeface="Tahoma"/>
                <a:cs typeface="Tahoma"/>
              </a:rPr>
              <a:t>desired</a:t>
            </a:r>
            <a:r>
              <a:rPr sz="1200" spc="-5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7E7E7E"/>
                </a:solidFill>
                <a:latin typeface="Tahoma"/>
                <a:cs typeface="Tahoma"/>
              </a:rPr>
              <a:t>sample</a:t>
            </a:r>
            <a:r>
              <a:rPr sz="1200" spc="-5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7E7E7E"/>
                </a:solidFill>
                <a:latin typeface="Tahoma"/>
                <a:cs typeface="Tahoma"/>
              </a:rPr>
              <a:t>size?</a:t>
            </a:r>
            <a:endParaRPr sz="1200">
              <a:latin typeface="Tahoma"/>
              <a:cs typeface="Tahom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559429" y="1304544"/>
            <a:ext cx="5734685" cy="5062220"/>
            <a:chOff x="1559429" y="1304544"/>
            <a:chExt cx="5734685" cy="5062220"/>
          </a:xfrm>
        </p:grpSpPr>
        <p:sp>
          <p:nvSpPr>
            <p:cNvPr id="13" name="object 13"/>
            <p:cNvSpPr/>
            <p:nvPr/>
          </p:nvSpPr>
          <p:spPr>
            <a:xfrm>
              <a:off x="2492121" y="3061335"/>
              <a:ext cx="727710" cy="1408430"/>
            </a:xfrm>
            <a:custGeom>
              <a:avLst/>
              <a:gdLst/>
              <a:ahLst/>
              <a:cxnLst/>
              <a:rect l="l" t="t" r="r" b="b"/>
              <a:pathLst>
                <a:path w="727710" h="1408429">
                  <a:moveTo>
                    <a:pt x="228600" y="0"/>
                  </a:moveTo>
                  <a:lnTo>
                    <a:pt x="0" y="0"/>
                  </a:lnTo>
                  <a:lnTo>
                    <a:pt x="0" y="1408023"/>
                  </a:lnTo>
                  <a:lnTo>
                    <a:pt x="727608" y="1408023"/>
                  </a:lnTo>
                </a:path>
              </a:pathLst>
            </a:custGeom>
            <a:ln w="19050">
              <a:solidFill>
                <a:srgbClr val="2B1E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07034" y="44312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1E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97533" y="1623442"/>
              <a:ext cx="2626995" cy="196215"/>
            </a:xfrm>
            <a:custGeom>
              <a:avLst/>
              <a:gdLst/>
              <a:ahLst/>
              <a:cxnLst/>
              <a:rect l="l" t="t" r="r" b="b"/>
              <a:pathLst>
                <a:path w="2626995" h="196214">
                  <a:moveTo>
                    <a:pt x="0" y="196087"/>
                  </a:moveTo>
                  <a:lnTo>
                    <a:pt x="0" y="0"/>
                  </a:lnTo>
                  <a:lnTo>
                    <a:pt x="2626931" y="0"/>
                  </a:lnTo>
                </a:path>
              </a:pathLst>
            </a:custGeom>
            <a:ln w="19050">
              <a:solidFill>
                <a:srgbClr val="55C28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59429" y="180682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55C2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224147" y="1314069"/>
              <a:ext cx="659130" cy="1306830"/>
            </a:xfrm>
            <a:custGeom>
              <a:avLst/>
              <a:gdLst/>
              <a:ahLst/>
              <a:cxnLst/>
              <a:rect l="l" t="t" r="r" b="b"/>
              <a:pathLst>
                <a:path w="659129" h="1306830">
                  <a:moveTo>
                    <a:pt x="0" y="0"/>
                  </a:moveTo>
                  <a:lnTo>
                    <a:pt x="0" y="684961"/>
                  </a:lnTo>
                  <a:lnTo>
                    <a:pt x="659041" y="684961"/>
                  </a:lnTo>
                  <a:lnTo>
                    <a:pt x="659041" y="1306423"/>
                  </a:lnTo>
                </a:path>
              </a:pathLst>
            </a:custGeom>
            <a:ln w="19050">
              <a:solidFill>
                <a:srgbClr val="2B1E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45082" y="260779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B1E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468484" y="3061335"/>
              <a:ext cx="815975" cy="1408430"/>
            </a:xfrm>
            <a:custGeom>
              <a:avLst/>
              <a:gdLst/>
              <a:ahLst/>
              <a:cxnLst/>
              <a:rect l="l" t="t" r="r" b="b"/>
              <a:pathLst>
                <a:path w="815975" h="1408429">
                  <a:moveTo>
                    <a:pt x="586905" y="0"/>
                  </a:moveTo>
                  <a:lnTo>
                    <a:pt x="815505" y="0"/>
                  </a:lnTo>
                  <a:lnTo>
                    <a:pt x="815505" y="1408023"/>
                  </a:lnTo>
                  <a:lnTo>
                    <a:pt x="0" y="1408023"/>
                  </a:lnTo>
                </a:path>
              </a:pathLst>
            </a:custGeom>
            <a:ln w="19050">
              <a:solidFill>
                <a:srgbClr val="2B1E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04988" y="443125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B1E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633091" y="5196459"/>
              <a:ext cx="4422140" cy="1160780"/>
            </a:xfrm>
            <a:custGeom>
              <a:avLst/>
              <a:gdLst/>
              <a:ahLst/>
              <a:cxnLst/>
              <a:rect l="l" t="t" r="r" b="b"/>
              <a:pathLst>
                <a:path w="4422140" h="1160779">
                  <a:moveTo>
                    <a:pt x="0" y="580262"/>
                  </a:moveTo>
                  <a:lnTo>
                    <a:pt x="290131" y="0"/>
                  </a:lnTo>
                  <a:lnTo>
                    <a:pt x="4131754" y="0"/>
                  </a:lnTo>
                  <a:lnTo>
                    <a:pt x="4421886" y="580262"/>
                  </a:lnTo>
                  <a:lnTo>
                    <a:pt x="4131754" y="1160525"/>
                  </a:lnTo>
                  <a:lnTo>
                    <a:pt x="290131" y="1160525"/>
                  </a:lnTo>
                  <a:lnTo>
                    <a:pt x="0" y="580262"/>
                  </a:lnTo>
                  <a:close/>
                </a:path>
              </a:pathLst>
            </a:custGeom>
            <a:ln w="19050">
              <a:solidFill>
                <a:srgbClr val="7AA6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176370" y="5196556"/>
            <a:ext cx="2727960" cy="970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116965">
              <a:lnSpc>
                <a:spcPct val="100000"/>
              </a:lnSpc>
              <a:spcBef>
                <a:spcPts val="95"/>
              </a:spcBef>
            </a:pPr>
            <a:r>
              <a:rPr sz="1400" b="1" u="sng" spc="-1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Tahoma"/>
                <a:cs typeface="Tahoma"/>
              </a:rPr>
              <a:t>Assumptions</a:t>
            </a:r>
            <a:r>
              <a:rPr sz="1400" b="1" spc="-1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7E7E7E"/>
                </a:solidFill>
                <a:latin typeface="Tahoma"/>
                <a:cs typeface="Tahoma"/>
              </a:rPr>
              <a:t>Statistical</a:t>
            </a:r>
            <a:r>
              <a:rPr sz="1200" spc="4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7E7E7E"/>
                </a:solidFill>
                <a:latin typeface="Tahoma"/>
                <a:cs typeface="Tahoma"/>
              </a:rPr>
              <a:t>consideration</a:t>
            </a:r>
            <a:r>
              <a:rPr sz="1200" spc="5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7E7E7E"/>
                </a:solidFill>
                <a:latin typeface="Tahoma"/>
                <a:cs typeface="Tahoma"/>
              </a:rPr>
              <a:t>of </a:t>
            </a:r>
            <a:r>
              <a:rPr sz="1200" spc="-10" dirty="0">
                <a:solidFill>
                  <a:srgbClr val="7E7E7E"/>
                </a:solidFill>
                <a:latin typeface="Tahoma"/>
                <a:cs typeface="Tahoma"/>
              </a:rPr>
              <a:t>normality, </a:t>
            </a:r>
            <a:r>
              <a:rPr sz="1200" dirty="0">
                <a:solidFill>
                  <a:srgbClr val="7E7E7E"/>
                </a:solidFill>
                <a:latin typeface="Tahoma"/>
                <a:cs typeface="Tahoma"/>
              </a:rPr>
              <a:t>linearity,</a:t>
            </a:r>
            <a:r>
              <a:rPr sz="1200" spc="4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130" dirty="0">
                <a:solidFill>
                  <a:srgbClr val="7E7E7E"/>
                </a:solidFill>
                <a:latin typeface="Tahoma"/>
                <a:cs typeface="Tahoma"/>
              </a:rPr>
              <a:t>and</a:t>
            </a:r>
            <a:r>
              <a:rPr sz="1200" spc="8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7E7E7E"/>
                </a:solidFill>
                <a:latin typeface="Tahoma"/>
                <a:cs typeface="Tahoma"/>
              </a:rPr>
              <a:t>homoscedasticity </a:t>
            </a:r>
            <a:r>
              <a:rPr sz="1200" spc="75" dirty="0">
                <a:solidFill>
                  <a:srgbClr val="7E7E7E"/>
                </a:solidFill>
                <a:latin typeface="Tahoma"/>
                <a:cs typeface="Tahoma"/>
              </a:rPr>
              <a:t>Homogeneity</a:t>
            </a:r>
            <a:r>
              <a:rPr sz="1200" spc="-5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7E7E7E"/>
                </a:solidFill>
                <a:latin typeface="Tahoma"/>
                <a:cs typeface="Tahoma"/>
              </a:rPr>
              <a:t>of</a:t>
            </a:r>
            <a:r>
              <a:rPr sz="1200" spc="-3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7E7E7E"/>
                </a:solidFill>
                <a:latin typeface="Tahoma"/>
                <a:cs typeface="Tahoma"/>
              </a:rPr>
              <a:t>sample</a:t>
            </a:r>
            <a:r>
              <a:rPr sz="1200" spc="500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7E7E7E"/>
                </a:solidFill>
                <a:latin typeface="Tahoma"/>
                <a:cs typeface="Tahoma"/>
              </a:rPr>
              <a:t>Conceptual</a:t>
            </a:r>
            <a:r>
              <a:rPr sz="1200" spc="-5" dirty="0">
                <a:solidFill>
                  <a:srgbClr val="7E7E7E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7E7E7E"/>
                </a:solidFill>
                <a:latin typeface="Tahoma"/>
                <a:cs typeface="Tahoma"/>
              </a:rPr>
              <a:t>linkage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3466" y="570571"/>
            <a:ext cx="852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D142A1"/>
                </a:solidFill>
                <a:latin typeface="Tahoma"/>
                <a:cs typeface="Tahoma"/>
              </a:rPr>
              <a:t>Stage</a:t>
            </a:r>
            <a:r>
              <a:rPr sz="1800" b="1" spc="-85" dirty="0">
                <a:solidFill>
                  <a:srgbClr val="D142A1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D142A1"/>
                </a:solidFill>
                <a:latin typeface="Tahoma"/>
                <a:cs typeface="Tahoma"/>
              </a:rPr>
              <a:t>1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12264" y="1424177"/>
            <a:ext cx="1428750" cy="369570"/>
          </a:xfrm>
          <a:prstGeom prst="rect">
            <a:avLst/>
          </a:prstGeom>
          <a:solidFill>
            <a:srgbClr val="E6E2D5"/>
          </a:solidFill>
        </p:spPr>
        <p:txBody>
          <a:bodyPr vert="horz" wrap="square" lIns="0" tIns="311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solidFill>
                  <a:srgbClr val="2B1E5C"/>
                </a:solidFill>
                <a:latin typeface="Calibri"/>
                <a:cs typeface="Calibri"/>
              </a:rPr>
              <a:t>Confirmatory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46447" y="2126742"/>
            <a:ext cx="1294130" cy="369570"/>
          </a:xfrm>
          <a:prstGeom prst="rect">
            <a:avLst/>
          </a:prstGeom>
          <a:solidFill>
            <a:srgbClr val="E6E2D5"/>
          </a:solidFill>
        </p:spPr>
        <p:txBody>
          <a:bodyPr vert="horz" wrap="square" lIns="0" tIns="311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sz="1800" spc="-10" dirty="0">
                <a:solidFill>
                  <a:srgbClr val="2B1E5C"/>
                </a:solidFill>
                <a:latin typeface="Calibri"/>
                <a:cs typeface="Calibri"/>
              </a:rPr>
              <a:t>Explanatory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99608" y="2697412"/>
            <a:ext cx="852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2B1E5C"/>
                </a:solidFill>
                <a:latin typeface="Tahoma"/>
                <a:cs typeface="Tahoma"/>
              </a:rPr>
              <a:t>Stage</a:t>
            </a:r>
            <a:r>
              <a:rPr sz="1800" b="1" spc="-85" dirty="0">
                <a:solidFill>
                  <a:srgbClr val="2B1E5C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2B1E5C"/>
                </a:solidFill>
                <a:latin typeface="Tahoma"/>
                <a:cs typeface="Tahoma"/>
              </a:rPr>
              <a:t>2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35251" y="3508247"/>
            <a:ext cx="1647825" cy="677545"/>
          </a:xfrm>
          <a:prstGeom prst="rect">
            <a:avLst/>
          </a:prstGeom>
          <a:solidFill>
            <a:srgbClr val="E6E2D5"/>
          </a:solidFill>
        </p:spPr>
        <p:txBody>
          <a:bodyPr vert="horz" wrap="square" lIns="0" tIns="3365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5"/>
              </a:spcBef>
            </a:pPr>
            <a:r>
              <a:rPr sz="1400" b="1" u="sng" spc="-10" dirty="0">
                <a:solidFill>
                  <a:srgbClr val="2B1E5C"/>
                </a:solidFill>
                <a:uFill>
                  <a:solidFill>
                    <a:srgbClr val="2B1E5C"/>
                  </a:solidFill>
                </a:uFill>
                <a:latin typeface="Calibri"/>
                <a:cs typeface="Calibri"/>
              </a:rPr>
              <a:t>Cases</a:t>
            </a:r>
            <a:endParaRPr sz="1400">
              <a:latin typeface="Calibri"/>
              <a:cs typeface="Calibri"/>
            </a:endParaRPr>
          </a:p>
          <a:p>
            <a:pPr marL="91440" marR="208915">
              <a:lnSpc>
                <a:spcPct val="100000"/>
              </a:lnSpc>
              <a:spcBef>
                <a:spcPts val="15"/>
              </a:spcBef>
            </a:pPr>
            <a:r>
              <a:rPr sz="1200" i="1" spc="-10" dirty="0">
                <a:solidFill>
                  <a:srgbClr val="2B1E5C"/>
                </a:solidFill>
                <a:latin typeface="Calibri"/>
                <a:cs typeface="Calibri"/>
              </a:rPr>
              <a:t>Q</a:t>
            </a:r>
            <a:r>
              <a:rPr sz="1200" spc="-10" dirty="0">
                <a:solidFill>
                  <a:srgbClr val="2B1E5C"/>
                </a:solidFill>
                <a:latin typeface="Calibri"/>
                <a:cs typeface="Calibri"/>
              </a:rPr>
              <a:t>-</a:t>
            </a:r>
            <a:r>
              <a:rPr sz="1200" dirty="0">
                <a:solidFill>
                  <a:srgbClr val="2B1E5C"/>
                </a:solidFill>
                <a:latin typeface="Calibri"/>
                <a:cs typeface="Calibri"/>
              </a:rPr>
              <a:t>type</a:t>
            </a:r>
            <a:r>
              <a:rPr sz="1200" spc="-40" dirty="0">
                <a:solidFill>
                  <a:srgbClr val="2B1E5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B1E5C"/>
                </a:solidFill>
                <a:latin typeface="Calibri"/>
                <a:cs typeface="Calibri"/>
              </a:rPr>
              <a:t>factor</a:t>
            </a:r>
            <a:r>
              <a:rPr sz="1200" spc="-20" dirty="0">
                <a:solidFill>
                  <a:srgbClr val="2B1E5C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B1E5C"/>
                </a:solidFill>
                <a:latin typeface="Calibri"/>
                <a:cs typeface="Calibri"/>
              </a:rPr>
              <a:t>analysis </a:t>
            </a:r>
            <a:r>
              <a:rPr sz="1200" dirty="0">
                <a:solidFill>
                  <a:srgbClr val="2B1E5C"/>
                </a:solidFill>
                <a:latin typeface="Calibri"/>
                <a:cs typeface="Calibri"/>
              </a:rPr>
              <a:t>or</a:t>
            </a:r>
            <a:r>
              <a:rPr sz="1200" spc="-25" dirty="0">
                <a:solidFill>
                  <a:srgbClr val="2B1E5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B1E5C"/>
                </a:solidFill>
                <a:latin typeface="Calibri"/>
                <a:cs typeface="Calibri"/>
              </a:rPr>
              <a:t>cluster</a:t>
            </a:r>
            <a:r>
              <a:rPr sz="1200" spc="-35" dirty="0">
                <a:solidFill>
                  <a:srgbClr val="2B1E5C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B1E5C"/>
                </a:solidFill>
                <a:latin typeface="Calibri"/>
                <a:cs typeface="Calibri"/>
              </a:rPr>
              <a:t>analysis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659880" y="3527297"/>
            <a:ext cx="1651635" cy="493395"/>
          </a:xfrm>
          <a:prstGeom prst="rect">
            <a:avLst/>
          </a:prstGeom>
          <a:solidFill>
            <a:srgbClr val="E6E2D5"/>
          </a:solidFill>
        </p:spPr>
        <p:txBody>
          <a:bodyPr vert="horz" wrap="square" lIns="0" tIns="342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0"/>
              </a:spcBef>
            </a:pPr>
            <a:r>
              <a:rPr sz="1400" b="1" u="sng" spc="-10" dirty="0">
                <a:solidFill>
                  <a:srgbClr val="2B1E5C"/>
                </a:solidFill>
                <a:uFill>
                  <a:solidFill>
                    <a:srgbClr val="2B1E5C"/>
                  </a:solidFill>
                </a:uFill>
                <a:latin typeface="Calibri"/>
                <a:cs typeface="Calibri"/>
              </a:rPr>
              <a:t>Variables</a:t>
            </a:r>
            <a:endParaRPr sz="1400">
              <a:latin typeface="Calibri"/>
              <a:cs typeface="Calibri"/>
            </a:endParaRPr>
          </a:p>
          <a:p>
            <a:pPr marL="91440">
              <a:lnSpc>
                <a:spcPct val="100000"/>
              </a:lnSpc>
              <a:spcBef>
                <a:spcPts val="10"/>
              </a:spcBef>
            </a:pPr>
            <a:r>
              <a:rPr sz="1200" i="1" spc="-10" dirty="0">
                <a:solidFill>
                  <a:srgbClr val="2B1E5C"/>
                </a:solidFill>
                <a:latin typeface="Calibri"/>
                <a:cs typeface="Calibri"/>
              </a:rPr>
              <a:t>R</a:t>
            </a:r>
            <a:r>
              <a:rPr sz="1200" spc="-10" dirty="0">
                <a:solidFill>
                  <a:srgbClr val="2B1E5C"/>
                </a:solidFill>
                <a:latin typeface="Calibri"/>
                <a:cs typeface="Calibri"/>
              </a:rPr>
              <a:t>-</a:t>
            </a:r>
            <a:r>
              <a:rPr sz="1200" dirty="0">
                <a:solidFill>
                  <a:srgbClr val="2B1E5C"/>
                </a:solidFill>
                <a:latin typeface="Calibri"/>
                <a:cs typeface="Calibri"/>
              </a:rPr>
              <a:t>type</a:t>
            </a:r>
            <a:r>
              <a:rPr sz="1200" spc="-35" dirty="0">
                <a:solidFill>
                  <a:srgbClr val="2B1E5C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2B1E5C"/>
                </a:solidFill>
                <a:latin typeface="Calibri"/>
                <a:cs typeface="Calibri"/>
              </a:rPr>
              <a:t>factor</a:t>
            </a:r>
            <a:r>
              <a:rPr sz="1200" spc="-25" dirty="0">
                <a:solidFill>
                  <a:srgbClr val="2B1E5C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2B1E5C"/>
                </a:solidFill>
                <a:latin typeface="Calibri"/>
                <a:cs typeface="Calibri"/>
              </a:rPr>
              <a:t>analysis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805177" y="4930647"/>
            <a:ext cx="4345940" cy="1380490"/>
            <a:chOff x="4805177" y="4930647"/>
            <a:chExt cx="4345940" cy="1380490"/>
          </a:xfrm>
        </p:grpSpPr>
        <p:sp>
          <p:nvSpPr>
            <p:cNvPr id="30" name="object 30"/>
            <p:cNvSpPr/>
            <p:nvPr/>
          </p:nvSpPr>
          <p:spPr>
            <a:xfrm>
              <a:off x="4843272" y="4936997"/>
              <a:ext cx="0" cy="195580"/>
            </a:xfrm>
            <a:custGeom>
              <a:avLst/>
              <a:gdLst/>
              <a:ahLst/>
              <a:cxnLst/>
              <a:rect l="l" t="t" r="r" b="b"/>
              <a:pathLst>
                <a:path h="195579">
                  <a:moveTo>
                    <a:pt x="0" y="0"/>
                  </a:moveTo>
                  <a:lnTo>
                    <a:pt x="0" y="195402"/>
                  </a:lnTo>
                </a:path>
              </a:pathLst>
            </a:custGeom>
            <a:ln w="12700">
              <a:solidFill>
                <a:srgbClr val="2B1E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805177" y="5119700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2B1E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486269" y="5249036"/>
              <a:ext cx="1658620" cy="1055370"/>
            </a:xfrm>
            <a:custGeom>
              <a:avLst/>
              <a:gdLst/>
              <a:ahLst/>
              <a:cxnLst/>
              <a:rect l="l" t="t" r="r" b="b"/>
              <a:pathLst>
                <a:path w="1658620" h="1055370">
                  <a:moveTo>
                    <a:pt x="0" y="527685"/>
                  </a:moveTo>
                  <a:lnTo>
                    <a:pt x="829056" y="0"/>
                  </a:lnTo>
                  <a:lnTo>
                    <a:pt x="1658112" y="527685"/>
                  </a:lnTo>
                  <a:lnTo>
                    <a:pt x="829056" y="1055370"/>
                  </a:lnTo>
                  <a:lnTo>
                    <a:pt x="0" y="527685"/>
                  </a:lnTo>
                  <a:close/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08661" y="5224910"/>
            <a:ext cx="852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7AA62B"/>
                </a:solidFill>
                <a:latin typeface="Tahoma"/>
                <a:cs typeface="Tahoma"/>
              </a:rPr>
              <a:t>Stage</a:t>
            </a:r>
            <a:r>
              <a:rPr sz="1800" b="1" spc="-8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7AA62B"/>
                </a:solidFill>
                <a:latin typeface="Tahoma"/>
                <a:cs typeface="Tahoma"/>
              </a:rPr>
              <a:t>3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84500" y="5485355"/>
            <a:ext cx="661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marR="5080" indent="-2540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solidFill>
                  <a:srgbClr val="7E7E7E"/>
                </a:solidFill>
                <a:latin typeface="Tahoma"/>
                <a:cs typeface="Tahoma"/>
              </a:rPr>
              <a:t>Stage 4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054595" y="5737863"/>
            <a:ext cx="431165" cy="76200"/>
            <a:chOff x="7054595" y="5737863"/>
            <a:chExt cx="431165" cy="76200"/>
          </a:xfrm>
        </p:grpSpPr>
        <p:sp>
          <p:nvSpPr>
            <p:cNvPr id="36" name="object 36"/>
            <p:cNvSpPr/>
            <p:nvPr/>
          </p:nvSpPr>
          <p:spPr>
            <a:xfrm>
              <a:off x="7054595" y="5775961"/>
              <a:ext cx="367665" cy="0"/>
            </a:xfrm>
            <a:custGeom>
              <a:avLst/>
              <a:gdLst/>
              <a:ahLst/>
              <a:cxnLst/>
              <a:rect l="l" t="t" r="r" b="b"/>
              <a:pathLst>
                <a:path w="367665">
                  <a:moveTo>
                    <a:pt x="0" y="0"/>
                  </a:moveTo>
                  <a:lnTo>
                    <a:pt x="367563" y="0"/>
                  </a:lnTo>
                </a:path>
              </a:pathLst>
            </a:custGeom>
            <a:ln w="12700">
              <a:solidFill>
                <a:srgbClr val="2B1E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409459" y="573786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1E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307" y="1388742"/>
            <a:ext cx="71120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50000"/>
              </a:lnSpc>
              <a:spcBef>
                <a:spcPts val="100"/>
              </a:spcBef>
              <a:buClr>
                <a:srgbClr val="00338D"/>
              </a:buClr>
              <a:buFont typeface="Wingdings"/>
              <a:buChar char=""/>
              <a:tabLst>
                <a:tab pos="240665" algn="l"/>
                <a:tab pos="303530" algn="l"/>
                <a:tab pos="4034790" algn="l"/>
                <a:tab pos="5259705" algn="l"/>
              </a:tabLst>
            </a:pPr>
            <a:r>
              <a:rPr sz="1800" b="1" spc="-75" dirty="0">
                <a:solidFill>
                  <a:srgbClr val="7AA62B"/>
                </a:solidFill>
                <a:latin typeface="Tahoma"/>
                <a:cs typeface="Tahoma"/>
              </a:rPr>
              <a:t>Exploratory</a:t>
            </a:r>
            <a:r>
              <a:rPr sz="1800" b="1" spc="-6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40" dirty="0">
                <a:solidFill>
                  <a:srgbClr val="7AA62B"/>
                </a:solidFill>
                <a:latin typeface="Tahoma"/>
                <a:cs typeface="Tahoma"/>
              </a:rPr>
              <a:t>Factor</a:t>
            </a:r>
            <a:r>
              <a:rPr sz="1800" b="1" spc="-9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40" dirty="0">
                <a:solidFill>
                  <a:srgbClr val="7AA62B"/>
                </a:solidFill>
                <a:latin typeface="Tahoma"/>
                <a:cs typeface="Tahoma"/>
              </a:rPr>
              <a:t>Analysis</a:t>
            </a:r>
            <a:r>
              <a:rPr sz="1800" b="1" spc="-6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7AA62B"/>
                </a:solidFill>
                <a:latin typeface="Tahoma"/>
                <a:cs typeface="Tahoma"/>
              </a:rPr>
              <a:t>(EFA)</a:t>
            </a:r>
            <a:r>
              <a:rPr sz="1800" b="1" dirty="0">
                <a:solidFill>
                  <a:srgbClr val="7AA62B"/>
                </a:solidFill>
                <a:latin typeface="Tahoma"/>
                <a:cs typeface="Tahoma"/>
              </a:rPr>
              <a:t>	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=</a:t>
            </a:r>
            <a:r>
              <a:rPr sz="1600" spc="3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used</a:t>
            </a:r>
            <a:r>
              <a:rPr sz="1600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discover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factor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structure</a:t>
            </a:r>
            <a:r>
              <a:rPr sz="16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construct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examine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its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reliability.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600" spc="-130" dirty="0">
                <a:solidFill>
                  <a:srgbClr val="00338D"/>
                </a:solidFill>
                <a:latin typeface="Tahoma"/>
                <a:cs typeface="Tahoma"/>
              </a:rPr>
              <a:t>It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800" b="1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338D"/>
                </a:solidFill>
                <a:latin typeface="Tahoma"/>
                <a:cs typeface="Tahoma"/>
              </a:rPr>
              <a:t>driven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62307" y="2876928"/>
            <a:ext cx="7487284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 algn="just">
              <a:lnSpc>
                <a:spcPct val="150000"/>
              </a:lnSpc>
              <a:spcBef>
                <a:spcPts val="100"/>
              </a:spcBef>
              <a:buClr>
                <a:srgbClr val="00338D"/>
              </a:buClr>
              <a:buFont typeface="Wingdings"/>
              <a:buChar char=""/>
              <a:tabLst>
                <a:tab pos="240665" algn="l"/>
                <a:tab pos="303530" algn="l"/>
              </a:tabLst>
            </a:pPr>
            <a:r>
              <a:rPr sz="1800" b="1" spc="-55" dirty="0">
                <a:solidFill>
                  <a:srgbClr val="7AA62B"/>
                </a:solidFill>
                <a:latin typeface="Tahoma"/>
                <a:cs typeface="Tahoma"/>
              </a:rPr>
              <a:t>Confirmatory</a:t>
            </a:r>
            <a:r>
              <a:rPr sz="1800" b="1" spc="-8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40" dirty="0">
                <a:solidFill>
                  <a:srgbClr val="7AA62B"/>
                </a:solidFill>
                <a:latin typeface="Tahoma"/>
                <a:cs typeface="Tahoma"/>
              </a:rPr>
              <a:t>Factor</a:t>
            </a:r>
            <a:r>
              <a:rPr sz="1800" b="1" spc="-9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40" dirty="0">
                <a:solidFill>
                  <a:srgbClr val="7AA62B"/>
                </a:solidFill>
                <a:latin typeface="Tahoma"/>
                <a:cs typeface="Tahoma"/>
              </a:rPr>
              <a:t>Analysis</a:t>
            </a:r>
            <a:r>
              <a:rPr sz="1800" b="1" spc="-7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7AA62B"/>
                </a:solidFill>
                <a:latin typeface="Tahoma"/>
                <a:cs typeface="Tahoma"/>
              </a:rPr>
              <a:t>(CFA)</a:t>
            </a:r>
            <a:r>
              <a:rPr sz="1800" b="1" spc="40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=</a:t>
            </a:r>
            <a:r>
              <a:rPr sz="1600" spc="3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used</a:t>
            </a:r>
            <a:r>
              <a:rPr sz="1600" spc="-9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1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confirm</a:t>
            </a:r>
            <a:r>
              <a:rPr sz="1600" spc="-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10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fit</a:t>
            </a:r>
            <a:r>
              <a:rPr sz="1600" spc="-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9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hypothesized</a:t>
            </a:r>
            <a:r>
              <a:rPr sz="1600" spc="-1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structure</a:t>
            </a:r>
            <a:r>
              <a:rPr sz="16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observed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(sample)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data.</a:t>
            </a:r>
            <a:r>
              <a:rPr sz="1600" spc="229" dirty="0">
                <a:solidFill>
                  <a:srgbClr val="00338D"/>
                </a:solidFill>
                <a:latin typeface="Tahoma"/>
                <a:cs typeface="Tahoma"/>
              </a:rPr>
              <a:t>  </a:t>
            </a:r>
            <a:r>
              <a:rPr sz="1600" spc="-190" dirty="0">
                <a:solidFill>
                  <a:srgbClr val="00338D"/>
                </a:solidFill>
                <a:latin typeface="Tahoma"/>
                <a:cs typeface="Tahoma"/>
              </a:rPr>
              <a:t>It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338D"/>
                </a:solidFill>
                <a:latin typeface="Tahoma"/>
                <a:cs typeface="Tahoma"/>
              </a:rPr>
              <a:t>theory driven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5781" y="674292"/>
            <a:ext cx="61042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40" dirty="0"/>
              <a:t>Exploratory</a:t>
            </a:r>
            <a:r>
              <a:rPr sz="3600" spc="-45" dirty="0"/>
              <a:t> </a:t>
            </a:r>
            <a:r>
              <a:rPr sz="3600" i="1" spc="-450" dirty="0">
                <a:latin typeface="Verdana"/>
                <a:cs typeface="Verdana"/>
              </a:rPr>
              <a:t>vs</a:t>
            </a:r>
            <a:r>
              <a:rPr sz="3600" i="1" spc="-215" dirty="0">
                <a:latin typeface="Verdana"/>
                <a:cs typeface="Verdana"/>
              </a:rPr>
              <a:t> </a:t>
            </a:r>
            <a:r>
              <a:rPr sz="3600" spc="-95" dirty="0"/>
              <a:t>Confirmatory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307" y="1381950"/>
            <a:ext cx="7585075" cy="432371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240029" marR="5080" indent="-227965">
              <a:lnSpc>
                <a:spcPct val="148400"/>
              </a:lnSpc>
              <a:spcBef>
                <a:spcPts val="185"/>
              </a:spcBef>
              <a:buClr>
                <a:srgbClr val="00338D"/>
              </a:buClr>
              <a:buFont typeface="Wingdings"/>
              <a:buChar char=""/>
              <a:tabLst>
                <a:tab pos="241300" algn="l"/>
              </a:tabLst>
            </a:pP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analysis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performed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most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often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only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45" dirty="0">
                <a:solidFill>
                  <a:srgbClr val="00338D"/>
                </a:solidFill>
                <a:latin typeface="Tahoma"/>
                <a:cs typeface="Tahoma"/>
              </a:rPr>
              <a:t>metric</a:t>
            </a:r>
            <a:r>
              <a:rPr sz="1800" b="1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, 	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although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specialized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methods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exist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use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dummy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variables.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2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small 	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number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“dummy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variables”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10" dirty="0">
                <a:solidFill>
                  <a:srgbClr val="00338D"/>
                </a:solidFill>
                <a:latin typeface="Tahoma"/>
                <a:cs typeface="Tahoma"/>
              </a:rPr>
              <a:t>can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included.</a:t>
            </a:r>
            <a:endParaRPr sz="1600">
              <a:latin typeface="Tahoma"/>
              <a:cs typeface="Tahoma"/>
            </a:endParaRPr>
          </a:p>
          <a:p>
            <a:pPr marL="240029" marR="483234" indent="-227965">
              <a:lnSpc>
                <a:spcPct val="150000"/>
              </a:lnSpc>
              <a:spcBef>
                <a:spcPts val="950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spc="-135" dirty="0">
                <a:solidFill>
                  <a:srgbClr val="00338D"/>
                </a:solidFill>
                <a:latin typeface="Tahoma"/>
                <a:cs typeface="Tahoma"/>
              </a:rPr>
              <a:t>If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study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being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designed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reveal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structure,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strive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have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00338D"/>
                </a:solidFill>
                <a:latin typeface="Tahoma"/>
                <a:cs typeface="Tahoma"/>
              </a:rPr>
              <a:t>at 	</a:t>
            </a:r>
            <a:r>
              <a:rPr sz="1800" b="1" spc="-50" dirty="0">
                <a:solidFill>
                  <a:srgbClr val="00338D"/>
                </a:solidFill>
                <a:latin typeface="Tahoma"/>
                <a:cs typeface="Tahoma"/>
              </a:rPr>
              <a:t>least</a:t>
            </a:r>
            <a:r>
              <a:rPr sz="1800" b="1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60" dirty="0">
                <a:solidFill>
                  <a:srgbClr val="C00000"/>
                </a:solidFill>
                <a:latin typeface="Tahoma"/>
                <a:cs typeface="Tahoma"/>
              </a:rPr>
              <a:t>five</a:t>
            </a:r>
            <a:r>
              <a:rPr sz="1800" b="1" spc="-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C00000"/>
                </a:solidFill>
                <a:latin typeface="Tahoma"/>
                <a:cs typeface="Tahoma"/>
              </a:rPr>
              <a:t>variables</a:t>
            </a:r>
            <a:r>
              <a:rPr sz="1800" b="1" spc="-4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800" b="1" spc="-125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800" b="1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70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800" b="1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338D"/>
                </a:solidFill>
                <a:latin typeface="Tahoma"/>
                <a:cs typeface="Tahoma"/>
              </a:rPr>
              <a:t>proposed</a:t>
            </a:r>
            <a:r>
              <a:rPr sz="1800" b="1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45"/>
              </a:spcBef>
              <a:buClr>
                <a:srgbClr val="00338D"/>
              </a:buClr>
              <a:buFont typeface="Wingdings"/>
              <a:buChar char=""/>
            </a:pP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Font typeface="Wingdings"/>
              <a:buChar char=""/>
              <a:tabLst>
                <a:tab pos="240665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10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7AA62B"/>
                </a:solidFill>
                <a:latin typeface="Tahoma"/>
                <a:cs typeface="Tahoma"/>
              </a:rPr>
              <a:t>sample</a:t>
            </a:r>
            <a:r>
              <a:rPr sz="1800" b="1" spc="-7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7AA62B"/>
                </a:solidFill>
                <a:latin typeface="Tahoma"/>
                <a:cs typeface="Tahoma"/>
              </a:rPr>
              <a:t>size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: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1515"/>
              </a:spcBef>
              <a:buFont typeface="Wingdings"/>
              <a:buChar char=""/>
              <a:tabLst>
                <a:tab pos="697865" algn="l"/>
              </a:tabLst>
            </a:pP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Must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5" dirty="0">
                <a:solidFill>
                  <a:srgbClr val="00338D"/>
                </a:solidFill>
                <a:latin typeface="Tahoma"/>
                <a:cs typeface="Tahoma"/>
              </a:rPr>
              <a:t>have</a:t>
            </a:r>
            <a:r>
              <a:rPr sz="1600" spc="-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rgbClr val="00338D"/>
                </a:solidFill>
                <a:latin typeface="Tahoma"/>
                <a:cs typeface="Tahoma"/>
              </a:rPr>
              <a:t>more</a:t>
            </a:r>
            <a:r>
              <a:rPr sz="1600" b="1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00338D"/>
                </a:solidFill>
                <a:latin typeface="Tahoma"/>
                <a:cs typeface="Tahoma"/>
              </a:rPr>
              <a:t>observations</a:t>
            </a:r>
            <a:r>
              <a:rPr sz="1600" b="1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55" dirty="0">
                <a:solidFill>
                  <a:srgbClr val="00338D"/>
                </a:solidFill>
                <a:latin typeface="Tahoma"/>
                <a:cs typeface="Tahoma"/>
              </a:rPr>
              <a:t>than</a:t>
            </a:r>
            <a:r>
              <a:rPr sz="1600" b="1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1460"/>
              </a:spcBef>
              <a:buFont typeface="Wingdings"/>
              <a:buChar char=""/>
              <a:tabLst>
                <a:tab pos="697865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minimum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0" dirty="0">
                <a:solidFill>
                  <a:srgbClr val="C00000"/>
                </a:solidFill>
                <a:latin typeface="Tahoma"/>
                <a:cs typeface="Tahoma"/>
              </a:rPr>
              <a:t>absolute</a:t>
            </a:r>
            <a:r>
              <a:rPr sz="1600" b="1" spc="-1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sample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size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should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40" dirty="0">
                <a:solidFill>
                  <a:srgbClr val="00338D"/>
                </a:solidFill>
                <a:latin typeface="Tahoma"/>
                <a:cs typeface="Tahoma"/>
              </a:rPr>
              <a:t>50</a:t>
            </a:r>
            <a:r>
              <a:rPr sz="1600" b="1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observations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  <a:p>
            <a:pPr marL="698500" marR="48895" lvl="1" indent="-228600">
              <a:lnSpc>
                <a:spcPct val="150000"/>
              </a:lnSpc>
              <a:spcBef>
                <a:spcPts val="495"/>
              </a:spcBef>
              <a:buFont typeface="Wingdings"/>
              <a:buChar char=""/>
              <a:tabLst>
                <a:tab pos="698500" algn="l"/>
              </a:tabLst>
            </a:pP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Maximize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number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observations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per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variable,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minimum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of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five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per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8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at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least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ten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observations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per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variable.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2741" y="674292"/>
            <a:ext cx="4972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80" dirty="0"/>
              <a:t>Factor</a:t>
            </a:r>
            <a:r>
              <a:rPr sz="3600" spc="-140" dirty="0"/>
              <a:t> </a:t>
            </a:r>
            <a:r>
              <a:rPr sz="3600" spc="-85" dirty="0"/>
              <a:t>Analysis</a:t>
            </a:r>
            <a:r>
              <a:rPr sz="3600" spc="-120" dirty="0"/>
              <a:t> </a:t>
            </a:r>
            <a:r>
              <a:rPr sz="3600" spc="-65" dirty="0"/>
              <a:t>Design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307" y="1381950"/>
            <a:ext cx="7434580" cy="4900295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240665" marR="5080" indent="-228600">
              <a:lnSpc>
                <a:spcPct val="149400"/>
              </a:lnSpc>
              <a:spcBef>
                <a:spcPts val="165"/>
              </a:spcBef>
              <a:buClr>
                <a:srgbClr val="7AA62B"/>
              </a:buClr>
              <a:buFont typeface="Wingdings"/>
              <a:buChar char=""/>
              <a:tabLst>
                <a:tab pos="240665" algn="l"/>
              </a:tabLst>
            </a:pPr>
            <a:r>
              <a:rPr sz="1800" b="1" dirty="0">
                <a:solidFill>
                  <a:srgbClr val="7AA62B"/>
                </a:solidFill>
                <a:latin typeface="Tahoma"/>
                <a:cs typeface="Tahoma"/>
              </a:rPr>
              <a:t>Common</a:t>
            </a:r>
            <a:r>
              <a:rPr sz="1800" b="1" spc="-2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40" dirty="0">
                <a:solidFill>
                  <a:srgbClr val="7AA62B"/>
                </a:solidFill>
                <a:latin typeface="Tahoma"/>
                <a:cs typeface="Tahoma"/>
              </a:rPr>
              <a:t>Factor</a:t>
            </a:r>
            <a:r>
              <a:rPr sz="1800" b="1" spc="-1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55" dirty="0">
                <a:solidFill>
                  <a:srgbClr val="7AA62B"/>
                </a:solidFill>
                <a:latin typeface="Tahoma"/>
                <a:cs typeface="Tahoma"/>
              </a:rPr>
              <a:t>Analysis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: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Factors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based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C00000"/>
                </a:solidFill>
                <a:latin typeface="Tahoma"/>
                <a:cs typeface="Tahoma"/>
              </a:rPr>
              <a:t>reduced</a:t>
            </a:r>
            <a:r>
              <a:rPr sz="1600" b="1" spc="1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correlation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matrix.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is,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40" dirty="0">
                <a:solidFill>
                  <a:srgbClr val="C00000"/>
                </a:solidFill>
                <a:latin typeface="Tahoma"/>
                <a:cs typeface="Tahoma"/>
              </a:rPr>
              <a:t>communalities</a:t>
            </a:r>
            <a:r>
              <a:rPr sz="1600" b="1" spc="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(</a:t>
            </a:r>
            <a:r>
              <a:rPr sz="1600" i="1" spc="-30" dirty="0">
                <a:solidFill>
                  <a:srgbClr val="00338D"/>
                </a:solidFill>
                <a:latin typeface="Verdana"/>
                <a:cs typeface="Verdana"/>
              </a:rPr>
              <a:t>total</a:t>
            </a:r>
            <a:r>
              <a:rPr sz="1600" i="1" spc="-8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i="1" spc="-10" dirty="0">
                <a:solidFill>
                  <a:srgbClr val="00338D"/>
                </a:solidFill>
                <a:latin typeface="Verdana"/>
                <a:cs typeface="Verdana"/>
              </a:rPr>
              <a:t>amount</a:t>
            </a:r>
            <a:r>
              <a:rPr sz="1600" i="1" spc="-9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i="1" dirty="0">
                <a:solidFill>
                  <a:srgbClr val="00338D"/>
                </a:solidFill>
                <a:latin typeface="Verdana"/>
                <a:cs typeface="Verdana"/>
              </a:rPr>
              <a:t>of</a:t>
            </a:r>
            <a:r>
              <a:rPr sz="1600" i="1" spc="-7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i="1" dirty="0">
                <a:solidFill>
                  <a:srgbClr val="00338D"/>
                </a:solidFill>
                <a:latin typeface="Verdana"/>
                <a:cs typeface="Verdana"/>
              </a:rPr>
              <a:t>variance</a:t>
            </a:r>
            <a:r>
              <a:rPr sz="1600" i="1" spc="-8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i="1" dirty="0">
                <a:solidFill>
                  <a:srgbClr val="00338D"/>
                </a:solidFill>
                <a:latin typeface="Verdana"/>
                <a:cs typeface="Verdana"/>
              </a:rPr>
              <a:t>an</a:t>
            </a:r>
            <a:r>
              <a:rPr sz="1600" i="1" spc="-9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i="1" spc="-10" dirty="0">
                <a:solidFill>
                  <a:srgbClr val="00338D"/>
                </a:solidFill>
                <a:latin typeface="Verdana"/>
                <a:cs typeface="Verdana"/>
              </a:rPr>
              <a:t>original </a:t>
            </a:r>
            <a:r>
              <a:rPr sz="1600" i="1" spc="-40" dirty="0">
                <a:solidFill>
                  <a:srgbClr val="00338D"/>
                </a:solidFill>
                <a:latin typeface="Verdana"/>
                <a:cs typeface="Verdana"/>
              </a:rPr>
              <a:t>variables</a:t>
            </a:r>
            <a:r>
              <a:rPr sz="1600" i="1" spc="-9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i="1" spc="-85" dirty="0">
                <a:solidFill>
                  <a:srgbClr val="00338D"/>
                </a:solidFill>
                <a:latin typeface="Verdana"/>
                <a:cs typeface="Verdana"/>
              </a:rPr>
              <a:t>shares</a:t>
            </a:r>
            <a:r>
              <a:rPr sz="1600" i="1" spc="-9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i="1" spc="-65" dirty="0">
                <a:solidFill>
                  <a:srgbClr val="00338D"/>
                </a:solidFill>
                <a:latin typeface="Verdana"/>
                <a:cs typeface="Verdana"/>
              </a:rPr>
              <a:t>with</a:t>
            </a:r>
            <a:r>
              <a:rPr sz="1600" i="1" spc="-9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i="1" spc="-50" dirty="0">
                <a:solidFill>
                  <a:srgbClr val="00338D"/>
                </a:solidFill>
                <a:latin typeface="Verdana"/>
                <a:cs typeface="Verdana"/>
              </a:rPr>
              <a:t>all</a:t>
            </a:r>
            <a:r>
              <a:rPr sz="1600" i="1" spc="-8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i="1" spc="-45" dirty="0">
                <a:solidFill>
                  <a:srgbClr val="00338D"/>
                </a:solidFill>
                <a:latin typeface="Verdana"/>
                <a:cs typeface="Verdana"/>
              </a:rPr>
              <a:t>other</a:t>
            </a:r>
            <a:r>
              <a:rPr sz="1600" i="1" spc="-10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i="1" spc="-40" dirty="0">
                <a:solidFill>
                  <a:srgbClr val="00338D"/>
                </a:solidFill>
                <a:latin typeface="Verdana"/>
                <a:cs typeface="Verdana"/>
              </a:rPr>
              <a:t>variables</a:t>
            </a:r>
            <a:r>
              <a:rPr sz="1600" i="1" spc="-8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i="1" dirty="0">
                <a:solidFill>
                  <a:srgbClr val="00338D"/>
                </a:solidFill>
                <a:latin typeface="Verdana"/>
                <a:cs typeface="Verdana"/>
              </a:rPr>
              <a:t>included</a:t>
            </a:r>
            <a:r>
              <a:rPr sz="1600" i="1" spc="-7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i="1" spc="-90" dirty="0">
                <a:solidFill>
                  <a:srgbClr val="00338D"/>
                </a:solidFill>
                <a:latin typeface="Verdana"/>
                <a:cs typeface="Verdana"/>
              </a:rPr>
              <a:t>in</a:t>
            </a:r>
            <a:r>
              <a:rPr sz="1600" i="1" spc="-8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i="1" spc="-25" dirty="0">
                <a:solidFill>
                  <a:srgbClr val="00338D"/>
                </a:solidFill>
                <a:latin typeface="Verdana"/>
                <a:cs typeface="Verdana"/>
              </a:rPr>
              <a:t>the</a:t>
            </a:r>
            <a:r>
              <a:rPr sz="1600" i="1" spc="-9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i="1" spc="-70" dirty="0">
                <a:solidFill>
                  <a:srgbClr val="00338D"/>
                </a:solidFill>
                <a:latin typeface="Verdana"/>
                <a:cs typeface="Verdana"/>
              </a:rPr>
              <a:t>analysis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)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are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inserted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00338D"/>
                </a:solidFill>
                <a:latin typeface="Tahoma"/>
                <a:cs typeface="Tahoma"/>
              </a:rPr>
              <a:t>diagonal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correlation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matrix,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extracted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factors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based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common</a:t>
            </a:r>
            <a:r>
              <a:rPr sz="1600" b="1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,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specific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error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excluded.</a:t>
            </a:r>
            <a:endParaRPr sz="1600">
              <a:latin typeface="Tahoma"/>
              <a:cs typeface="Tahoma"/>
            </a:endParaRPr>
          </a:p>
          <a:p>
            <a:pPr marL="240665" marR="198755" indent="-228600">
              <a:lnSpc>
                <a:spcPct val="148400"/>
              </a:lnSpc>
              <a:spcBef>
                <a:spcPts val="985"/>
              </a:spcBef>
              <a:buFont typeface="Wingdings"/>
              <a:buChar char=""/>
              <a:tabLst>
                <a:tab pos="240665" algn="l"/>
              </a:tabLst>
            </a:pPr>
            <a:r>
              <a:rPr sz="1800" b="1" spc="-60" dirty="0">
                <a:solidFill>
                  <a:srgbClr val="7AA62B"/>
                </a:solidFill>
                <a:latin typeface="Tahoma"/>
                <a:cs typeface="Tahoma"/>
              </a:rPr>
              <a:t>Principle</a:t>
            </a:r>
            <a:r>
              <a:rPr sz="1800" b="1" spc="-2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7AA62B"/>
                </a:solidFill>
                <a:latin typeface="Tahoma"/>
                <a:cs typeface="Tahoma"/>
              </a:rPr>
              <a:t>Component</a:t>
            </a:r>
            <a:r>
              <a:rPr sz="1800" b="1" spc="-5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55" dirty="0">
                <a:solidFill>
                  <a:srgbClr val="7AA62B"/>
                </a:solidFill>
                <a:latin typeface="Tahoma"/>
                <a:cs typeface="Tahoma"/>
              </a:rPr>
              <a:t>Analysis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: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Factors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based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75" dirty="0">
                <a:solidFill>
                  <a:srgbClr val="00338D"/>
                </a:solidFill>
                <a:latin typeface="Tahoma"/>
                <a:cs typeface="Tahoma"/>
              </a:rPr>
              <a:t>total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.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analysis,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90" dirty="0">
                <a:solidFill>
                  <a:srgbClr val="00338D"/>
                </a:solidFill>
                <a:latin typeface="Tahoma"/>
                <a:cs typeface="Tahoma"/>
              </a:rPr>
              <a:t>unities</a:t>
            </a:r>
            <a:r>
              <a:rPr sz="1600" b="1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30" dirty="0">
                <a:solidFill>
                  <a:srgbClr val="00338D"/>
                </a:solidFill>
                <a:latin typeface="Tahoma"/>
                <a:cs typeface="Tahoma"/>
              </a:rPr>
              <a:t>(1)</a:t>
            </a:r>
            <a:r>
              <a:rPr sz="1600" b="1" spc="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used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00338D"/>
                </a:solidFill>
                <a:latin typeface="Tahoma"/>
                <a:cs typeface="Tahoma"/>
              </a:rPr>
              <a:t>diagonal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correlation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matrix;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implying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all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65" dirty="0">
                <a:solidFill>
                  <a:srgbClr val="00338D"/>
                </a:solidFill>
                <a:latin typeface="Tahoma"/>
                <a:cs typeface="Tahoma"/>
              </a:rPr>
              <a:t>common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or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shared.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"/>
            </a:pP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Wingdings"/>
              <a:buChar char=""/>
              <a:tabLst>
                <a:tab pos="240665" algn="l"/>
              </a:tabLst>
            </a:pP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Criteria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selection: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1460"/>
              </a:spcBef>
              <a:buFont typeface="Wingdings"/>
              <a:buChar char=""/>
              <a:tabLst>
                <a:tab pos="697865" algn="l"/>
              </a:tabLst>
            </a:pP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Objectives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analysis.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1460"/>
              </a:spcBef>
              <a:buFont typeface="Wingdings"/>
              <a:buChar char=""/>
              <a:tabLst>
                <a:tab pos="697865" algn="l"/>
              </a:tabLst>
            </a:pP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Amount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prior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knowledge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5" dirty="0">
                <a:solidFill>
                  <a:srgbClr val="00338D"/>
                </a:solidFill>
                <a:latin typeface="Tahoma"/>
                <a:cs typeface="Tahoma"/>
              </a:rPr>
              <a:t>about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variables.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05333" y="674292"/>
            <a:ext cx="2606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5" dirty="0"/>
              <a:t>CFA</a:t>
            </a:r>
            <a:r>
              <a:rPr sz="3600" spc="-35" dirty="0"/>
              <a:t> </a:t>
            </a:r>
            <a:r>
              <a:rPr sz="3600" i="1" spc="-450" dirty="0">
                <a:latin typeface="Verdana"/>
                <a:cs typeface="Verdana"/>
              </a:rPr>
              <a:t>vs</a:t>
            </a:r>
            <a:r>
              <a:rPr sz="3600" i="1" spc="-210" dirty="0">
                <a:latin typeface="Verdana"/>
                <a:cs typeface="Verdana"/>
              </a:rPr>
              <a:t> </a:t>
            </a:r>
            <a:r>
              <a:rPr sz="3600" spc="45" dirty="0"/>
              <a:t>PCA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05333" y="674292"/>
            <a:ext cx="2606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65" dirty="0"/>
              <a:t>CFA</a:t>
            </a:r>
            <a:r>
              <a:rPr sz="3600" spc="-35" dirty="0"/>
              <a:t> </a:t>
            </a:r>
            <a:r>
              <a:rPr sz="3600" i="1" spc="-450" dirty="0">
                <a:latin typeface="Verdana"/>
                <a:cs typeface="Verdana"/>
              </a:rPr>
              <a:t>vs</a:t>
            </a:r>
            <a:r>
              <a:rPr sz="3600" i="1" spc="-210" dirty="0">
                <a:latin typeface="Verdana"/>
                <a:cs typeface="Verdana"/>
              </a:rPr>
              <a:t> </a:t>
            </a:r>
            <a:r>
              <a:rPr sz="3600" spc="45" dirty="0"/>
              <a:t>PCA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8502" y="3003256"/>
            <a:ext cx="1534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66"/>
                </a:solidFill>
                <a:latin typeface="Tahoma"/>
                <a:cs typeface="Tahoma"/>
              </a:rPr>
              <a:t>PCA:</a:t>
            </a:r>
            <a:r>
              <a:rPr sz="1800" b="1" spc="-40" dirty="0">
                <a:solidFill>
                  <a:srgbClr val="000066"/>
                </a:solidFill>
                <a:latin typeface="Tahoma"/>
                <a:cs typeface="Tahoma"/>
              </a:rPr>
              <a:t> </a:t>
            </a:r>
            <a:r>
              <a:rPr sz="1800" b="1" spc="-125" dirty="0">
                <a:solidFill>
                  <a:srgbClr val="000066"/>
                </a:solidFill>
                <a:latin typeface="Tahoma"/>
                <a:cs typeface="Tahoma"/>
              </a:rPr>
              <a:t>Unity</a:t>
            </a:r>
            <a:r>
              <a:rPr sz="1800" b="1" spc="-25" dirty="0">
                <a:solidFill>
                  <a:srgbClr val="000066"/>
                </a:solidFill>
                <a:latin typeface="Tahoma"/>
                <a:cs typeface="Tahoma"/>
              </a:rPr>
              <a:t> </a:t>
            </a:r>
            <a:r>
              <a:rPr sz="1800" b="1" spc="-100" dirty="0">
                <a:solidFill>
                  <a:srgbClr val="000066"/>
                </a:solidFill>
                <a:latin typeface="Tahoma"/>
                <a:cs typeface="Tahoma"/>
              </a:rPr>
              <a:t>(1)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5180" y="3908512"/>
            <a:ext cx="2098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66"/>
                </a:solidFill>
                <a:latin typeface="Tahoma"/>
                <a:cs typeface="Tahoma"/>
              </a:rPr>
              <a:t>CFA:</a:t>
            </a:r>
            <a:r>
              <a:rPr sz="1800" b="1" spc="-75" dirty="0">
                <a:solidFill>
                  <a:srgbClr val="000066"/>
                </a:solidFill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000066"/>
                </a:solidFill>
                <a:latin typeface="Tahoma"/>
                <a:cs typeface="Tahoma"/>
              </a:rPr>
              <a:t>Communality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963411" y="4754117"/>
            <a:ext cx="552450" cy="323850"/>
            <a:chOff x="5963411" y="4754117"/>
            <a:chExt cx="552450" cy="3238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2936" y="4763642"/>
              <a:ext cx="533399" cy="304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972936" y="4763642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0"/>
                  </a:moveTo>
                  <a:lnTo>
                    <a:pt x="533399" y="0"/>
                  </a:lnTo>
                  <a:lnTo>
                    <a:pt x="533399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5986208" y="5285930"/>
            <a:ext cx="555625" cy="327025"/>
            <a:chOff x="5986208" y="5285930"/>
            <a:chExt cx="555625" cy="32702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97321" y="5297042"/>
              <a:ext cx="533400" cy="3048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97321" y="5297042"/>
              <a:ext cx="533400" cy="304800"/>
            </a:xfrm>
            <a:custGeom>
              <a:avLst/>
              <a:gdLst/>
              <a:ahLst/>
              <a:cxnLst/>
              <a:rect l="l" t="t" r="r" b="b"/>
              <a:pathLst>
                <a:path w="533400" h="304800">
                  <a:moveTo>
                    <a:pt x="0" y="0"/>
                  </a:moveTo>
                  <a:lnTo>
                    <a:pt x="533400" y="0"/>
                  </a:lnTo>
                  <a:lnTo>
                    <a:pt x="533400" y="304799"/>
                  </a:lnTo>
                  <a:lnTo>
                    <a:pt x="0" y="304799"/>
                  </a:lnTo>
                  <a:lnTo>
                    <a:pt x="0" y="0"/>
                  </a:lnTo>
                  <a:close/>
                </a:path>
              </a:pathLst>
            </a:custGeom>
            <a:ln w="22225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788376" y="4756317"/>
            <a:ext cx="2186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66"/>
                </a:solidFill>
                <a:latin typeface="Tahoma"/>
                <a:cs typeface="Tahoma"/>
              </a:rPr>
              <a:t>Variance</a:t>
            </a:r>
            <a:r>
              <a:rPr sz="1800" b="1" spc="90" dirty="0">
                <a:solidFill>
                  <a:srgbClr val="000066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0066"/>
                </a:solidFill>
                <a:latin typeface="Tahoma"/>
                <a:cs typeface="Tahoma"/>
              </a:rPr>
              <a:t>extracted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2607" y="5326217"/>
            <a:ext cx="2057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0066"/>
                </a:solidFill>
                <a:latin typeface="Tahoma"/>
                <a:cs typeface="Tahoma"/>
              </a:rPr>
              <a:t>Variance</a:t>
            </a:r>
            <a:r>
              <a:rPr sz="1800" b="1" spc="35" dirty="0">
                <a:solidFill>
                  <a:srgbClr val="000066"/>
                </a:solidFill>
                <a:latin typeface="Tahoma"/>
                <a:cs typeface="Tahoma"/>
              </a:rPr>
              <a:t> </a:t>
            </a:r>
            <a:r>
              <a:rPr sz="1800" b="1" spc="-85" dirty="0">
                <a:solidFill>
                  <a:srgbClr val="000066"/>
                </a:solidFill>
                <a:latin typeface="Tahoma"/>
                <a:cs typeface="Tahoma"/>
              </a:rPr>
              <a:t>not</a:t>
            </a:r>
            <a:r>
              <a:rPr sz="1800" b="1" spc="25" dirty="0">
                <a:solidFill>
                  <a:srgbClr val="000066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000066"/>
                </a:solidFill>
                <a:latin typeface="Tahoma"/>
                <a:cs typeface="Tahoma"/>
              </a:rPr>
              <a:t>used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60978" y="3728846"/>
            <a:ext cx="2895600" cy="633222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260978" y="3731133"/>
            <a:ext cx="2896870" cy="632460"/>
          </a:xfrm>
          <a:prstGeom prst="rect">
            <a:avLst/>
          </a:prstGeom>
          <a:ln w="20574">
            <a:solidFill>
              <a:srgbClr val="999999"/>
            </a:solidFill>
          </a:ln>
        </p:spPr>
        <p:txBody>
          <a:bodyPr vert="horz" wrap="square" lIns="0" tIns="158750" rIns="0" bIns="0" rtlCol="0">
            <a:spAutoFit/>
          </a:bodyPr>
          <a:lstStyle/>
          <a:p>
            <a:pPr marL="762000">
              <a:lnSpc>
                <a:spcPct val="100000"/>
              </a:lnSpc>
              <a:spcBef>
                <a:spcPts val="1250"/>
              </a:spcBef>
            </a:pPr>
            <a:r>
              <a:rPr sz="1800" b="1" spc="-10" dirty="0">
                <a:solidFill>
                  <a:srgbClr val="000066"/>
                </a:solidFill>
                <a:latin typeface="Tahoma"/>
                <a:cs typeface="Tahoma"/>
              </a:rPr>
              <a:t>Common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8103" y="3733419"/>
            <a:ext cx="2743200" cy="63093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157340" y="3731133"/>
            <a:ext cx="2744470" cy="632460"/>
          </a:xfrm>
          <a:prstGeom prst="rect">
            <a:avLst/>
          </a:prstGeom>
          <a:ln w="19050">
            <a:solidFill>
              <a:srgbClr val="999999"/>
            </a:solidFill>
          </a:ln>
        </p:spPr>
        <p:txBody>
          <a:bodyPr vert="horz" wrap="square" lIns="0" tIns="134620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1060"/>
              </a:spcBef>
            </a:pPr>
            <a:r>
              <a:rPr sz="1800" b="1" spc="-10" dirty="0">
                <a:solidFill>
                  <a:srgbClr val="000066"/>
                </a:solidFill>
                <a:latin typeface="Tahoma"/>
                <a:cs typeface="Tahoma"/>
              </a:rPr>
              <a:t>Specific</a:t>
            </a:r>
            <a:r>
              <a:rPr sz="1800" b="1" spc="-15" dirty="0">
                <a:solidFill>
                  <a:srgbClr val="000066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0066"/>
                </a:solidFill>
                <a:latin typeface="Tahoma"/>
                <a:cs typeface="Tahoma"/>
              </a:rPr>
              <a:t>and</a:t>
            </a:r>
            <a:r>
              <a:rPr sz="1800" b="1" spc="-25" dirty="0">
                <a:solidFill>
                  <a:srgbClr val="000066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000066"/>
                </a:solidFill>
                <a:latin typeface="Tahoma"/>
                <a:cs typeface="Tahoma"/>
              </a:rPr>
              <a:t>Error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  <p:sp>
        <p:nvSpPr>
          <p:cNvPr id="17" name="object 17"/>
          <p:cNvSpPr txBox="1"/>
          <p:nvPr/>
        </p:nvSpPr>
        <p:spPr>
          <a:xfrm>
            <a:off x="3222498" y="2800350"/>
            <a:ext cx="5638800" cy="533400"/>
          </a:xfrm>
          <a:prstGeom prst="rect">
            <a:avLst/>
          </a:prstGeom>
          <a:solidFill>
            <a:srgbClr val="BDE8FF"/>
          </a:solidFill>
        </p:spPr>
        <p:txBody>
          <a:bodyPr vert="horz" wrap="square" lIns="0" tIns="117475" rIns="0" bIns="0" rtlCol="0">
            <a:spAutoFit/>
          </a:bodyPr>
          <a:lstStyle/>
          <a:p>
            <a:pPr marR="471170" algn="ctr">
              <a:lnSpc>
                <a:spcPct val="100000"/>
              </a:lnSpc>
              <a:spcBef>
                <a:spcPts val="925"/>
              </a:spcBef>
            </a:pPr>
            <a:r>
              <a:rPr sz="1800" b="1" spc="-114" dirty="0">
                <a:solidFill>
                  <a:srgbClr val="000066"/>
                </a:solidFill>
                <a:latin typeface="Tahoma"/>
                <a:cs typeface="Tahoma"/>
              </a:rPr>
              <a:t>Total</a:t>
            </a:r>
            <a:r>
              <a:rPr sz="1800" b="1" spc="-10" dirty="0">
                <a:solidFill>
                  <a:srgbClr val="000066"/>
                </a:solidFill>
                <a:latin typeface="Tahoma"/>
                <a:cs typeface="Tahoma"/>
              </a:rPr>
              <a:t> Variance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8502" y="1484650"/>
            <a:ext cx="7781290" cy="941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Extraction</a:t>
            </a:r>
            <a:r>
              <a:rPr sz="1800" spc="-5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Method</a:t>
            </a:r>
            <a:r>
              <a:rPr sz="1800" spc="-3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00000"/>
                </a:solidFill>
                <a:latin typeface="Calibri"/>
                <a:cs typeface="Calibri"/>
              </a:rPr>
              <a:t>Determines</a:t>
            </a:r>
            <a:r>
              <a:rPr sz="1800" spc="-3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00000"/>
                </a:solidFill>
                <a:latin typeface="Calibri"/>
                <a:cs typeface="Calibri"/>
              </a:rPr>
              <a:t>Types</a:t>
            </a:r>
            <a:r>
              <a:rPr sz="1800" spc="-4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of</a:t>
            </a:r>
            <a:r>
              <a:rPr sz="1800" spc="-4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00000"/>
                </a:solidFill>
                <a:latin typeface="Calibri"/>
                <a:cs typeface="Calibri"/>
              </a:rPr>
              <a:t>Variance</a:t>
            </a:r>
            <a:r>
              <a:rPr sz="1800" spc="-4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Carried</a:t>
            </a:r>
            <a:r>
              <a:rPr sz="1800" spc="-4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into</a:t>
            </a:r>
            <a:r>
              <a:rPr sz="1800" spc="-4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00000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00000"/>
                </a:solidFill>
                <a:latin typeface="Calibri"/>
                <a:cs typeface="Calibri"/>
              </a:rPr>
              <a:t>Factor</a:t>
            </a:r>
            <a:r>
              <a:rPr sz="1800" spc="-45" dirty="0">
                <a:solidFill>
                  <a:srgbClr val="80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00000"/>
                </a:solidFill>
                <a:latin typeface="Calibri"/>
                <a:cs typeface="Calibri"/>
              </a:rPr>
              <a:t>Matrix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584065" algn="l"/>
              </a:tabLst>
            </a:pPr>
            <a:r>
              <a:rPr sz="1800" b="1" u="sng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ahoma"/>
                <a:cs typeface="Tahoma"/>
              </a:rPr>
              <a:t>Diagonal</a:t>
            </a:r>
            <a:r>
              <a:rPr sz="1800" b="1" u="sng" spc="-13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ahoma"/>
                <a:cs typeface="Tahoma"/>
              </a:rPr>
              <a:t> </a:t>
            </a:r>
            <a:r>
              <a:rPr sz="1800" b="1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ahoma"/>
                <a:cs typeface="Tahoma"/>
              </a:rPr>
              <a:t>Value</a:t>
            </a:r>
            <a:r>
              <a:rPr sz="1800" b="1" dirty="0">
                <a:solidFill>
                  <a:srgbClr val="000066"/>
                </a:solidFill>
                <a:latin typeface="Tahoma"/>
                <a:cs typeface="Tahoma"/>
              </a:rPr>
              <a:t>	</a:t>
            </a:r>
            <a:r>
              <a:rPr sz="1800" b="1" u="sng" spc="-10" dirty="0">
                <a:solidFill>
                  <a:srgbClr val="000066"/>
                </a:solidFill>
                <a:uFill>
                  <a:solidFill>
                    <a:srgbClr val="000066"/>
                  </a:solidFill>
                </a:uFill>
                <a:latin typeface="Tahoma"/>
                <a:cs typeface="Tahoma"/>
              </a:rPr>
              <a:t>Variance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4512" y="4746772"/>
            <a:ext cx="442277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AA62B"/>
                </a:solidFill>
                <a:latin typeface="Tahoma"/>
                <a:cs typeface="Tahoma"/>
              </a:rPr>
              <a:t>Specific</a:t>
            </a:r>
            <a:r>
              <a:rPr sz="1800" b="1" spc="-4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7AA62B"/>
                </a:solidFill>
                <a:latin typeface="Tahoma"/>
                <a:cs typeface="Tahoma"/>
              </a:rPr>
              <a:t>variance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:</a:t>
            </a:r>
            <a:r>
              <a:rPr sz="1600" spc="-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85" dirty="0">
                <a:solidFill>
                  <a:srgbClr val="00338D"/>
                </a:solidFill>
                <a:latin typeface="Tahoma"/>
                <a:cs typeface="Tahoma"/>
              </a:rPr>
              <a:t>each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variable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unique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variable;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i.e.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not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explained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or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associated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other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variables.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4553" y="5752672"/>
            <a:ext cx="4344035" cy="53657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1900"/>
              </a:lnSpc>
              <a:spcBef>
                <a:spcPts val="380"/>
              </a:spcBef>
            </a:pPr>
            <a:r>
              <a:rPr sz="1800" b="1" spc="-160" dirty="0">
                <a:solidFill>
                  <a:srgbClr val="7AA62B"/>
                </a:solidFill>
                <a:latin typeface="Tahoma"/>
                <a:cs typeface="Tahoma"/>
              </a:rPr>
              <a:t>Error</a:t>
            </a:r>
            <a:r>
              <a:rPr sz="1800" b="1" spc="-2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7AA62B"/>
                </a:solidFill>
                <a:latin typeface="Tahoma"/>
                <a:cs typeface="Tahoma"/>
              </a:rPr>
              <a:t>variance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: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variable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00338D"/>
                </a:solidFill>
                <a:latin typeface="Tahoma"/>
                <a:cs typeface="Tahoma"/>
              </a:rPr>
              <a:t>due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errors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collection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or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measurement.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6E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98230" y="6416040"/>
            <a:ext cx="303530" cy="302260"/>
          </a:xfrm>
          <a:custGeom>
            <a:avLst/>
            <a:gdLst/>
            <a:ahLst/>
            <a:cxnLst/>
            <a:rect l="l" t="t" r="r" b="b"/>
            <a:pathLst>
              <a:path w="303529" h="302259">
                <a:moveTo>
                  <a:pt x="151638" y="0"/>
                </a:moveTo>
                <a:lnTo>
                  <a:pt x="103710" y="7691"/>
                </a:lnTo>
                <a:lnTo>
                  <a:pt x="62084" y="29110"/>
                </a:lnTo>
                <a:lnTo>
                  <a:pt x="29258" y="61771"/>
                </a:lnTo>
                <a:lnTo>
                  <a:pt x="7730" y="103188"/>
                </a:lnTo>
                <a:lnTo>
                  <a:pt x="0" y="150876"/>
                </a:lnTo>
                <a:lnTo>
                  <a:pt x="7730" y="198563"/>
                </a:lnTo>
                <a:lnTo>
                  <a:pt x="29258" y="239980"/>
                </a:lnTo>
                <a:lnTo>
                  <a:pt x="62084" y="272641"/>
                </a:lnTo>
                <a:lnTo>
                  <a:pt x="103710" y="294060"/>
                </a:lnTo>
                <a:lnTo>
                  <a:pt x="151638" y="301752"/>
                </a:lnTo>
                <a:lnTo>
                  <a:pt x="199565" y="294060"/>
                </a:lnTo>
                <a:lnTo>
                  <a:pt x="241191" y="272641"/>
                </a:lnTo>
                <a:lnTo>
                  <a:pt x="274017" y="239980"/>
                </a:lnTo>
                <a:lnTo>
                  <a:pt x="295545" y="198563"/>
                </a:lnTo>
                <a:lnTo>
                  <a:pt x="303276" y="150876"/>
                </a:lnTo>
                <a:lnTo>
                  <a:pt x="295545" y="103188"/>
                </a:lnTo>
                <a:lnTo>
                  <a:pt x="274017" y="61771"/>
                </a:lnTo>
                <a:lnTo>
                  <a:pt x="241191" y="29110"/>
                </a:lnTo>
                <a:lnTo>
                  <a:pt x="199565" y="7691"/>
                </a:lnTo>
                <a:lnTo>
                  <a:pt x="151638" y="0"/>
                </a:lnTo>
                <a:close/>
              </a:path>
            </a:pathLst>
          </a:custGeom>
          <a:solidFill>
            <a:srgbClr val="5AA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83970" y="6480588"/>
            <a:ext cx="123189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FFFFFF"/>
                </a:solidFill>
                <a:latin typeface="PMingLiU-ExtB"/>
                <a:cs typeface="PMingLiU-ExtB"/>
              </a:rPr>
              <a:t>15</a:t>
            </a:r>
            <a:endParaRPr sz="800">
              <a:latin typeface="PMingLiU-ExtB"/>
              <a:cs typeface="PMingLiU-ExtB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42" y="108966"/>
            <a:ext cx="1893569" cy="60121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78552" y="366626"/>
            <a:ext cx="27870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390" dirty="0"/>
              <a:t>What?</a:t>
            </a:r>
            <a:endParaRPr sz="7200"/>
          </a:p>
        </p:txBody>
      </p:sp>
      <p:sp>
        <p:nvSpPr>
          <p:cNvPr id="7" name="object 7"/>
          <p:cNvSpPr txBox="1"/>
          <p:nvPr/>
        </p:nvSpPr>
        <p:spPr>
          <a:xfrm>
            <a:off x="716193" y="1480789"/>
            <a:ext cx="7712075" cy="4994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200" b="1" spc="-100" dirty="0">
                <a:solidFill>
                  <a:srgbClr val="7AA62B"/>
                </a:solidFill>
                <a:latin typeface="Tahoma"/>
                <a:cs typeface="Tahoma"/>
              </a:rPr>
              <a:t>Principle</a:t>
            </a:r>
            <a:r>
              <a:rPr sz="3200" b="1" spc="-10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3200" b="1" dirty="0">
                <a:solidFill>
                  <a:srgbClr val="7AA62B"/>
                </a:solidFill>
                <a:latin typeface="Tahoma"/>
                <a:cs typeface="Tahoma"/>
              </a:rPr>
              <a:t>Component</a:t>
            </a:r>
            <a:r>
              <a:rPr sz="3200" b="1" spc="-7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3200" b="1" spc="-10" dirty="0">
                <a:solidFill>
                  <a:srgbClr val="7AA62B"/>
                </a:solidFill>
                <a:latin typeface="Tahoma"/>
                <a:cs typeface="Tahoma"/>
              </a:rPr>
              <a:t>Analysis</a:t>
            </a:r>
            <a:endParaRPr sz="3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265"/>
              </a:spcBef>
            </a:pPr>
            <a:r>
              <a:rPr sz="7200" b="1" spc="-380" dirty="0">
                <a:solidFill>
                  <a:srgbClr val="2A2A27"/>
                </a:solidFill>
                <a:latin typeface="Tahoma"/>
                <a:cs typeface="Tahoma"/>
              </a:rPr>
              <a:t>Why?</a:t>
            </a:r>
            <a:endParaRPr sz="7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1775"/>
              </a:spcBef>
            </a:pPr>
            <a:r>
              <a:rPr sz="2800" spc="110" dirty="0">
                <a:solidFill>
                  <a:srgbClr val="00338D"/>
                </a:solidFill>
                <a:latin typeface="Tahoma"/>
                <a:cs typeface="Tahoma"/>
              </a:rPr>
              <a:t>Dimension</a:t>
            </a:r>
            <a:r>
              <a:rPr sz="28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2800" spc="155" dirty="0">
                <a:solidFill>
                  <a:srgbClr val="00338D"/>
                </a:solidFill>
                <a:latin typeface="Tahoma"/>
                <a:cs typeface="Tahoma"/>
              </a:rPr>
              <a:t>Reduction,</a:t>
            </a:r>
            <a:r>
              <a:rPr sz="2800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2800" spc="114" dirty="0">
                <a:solidFill>
                  <a:srgbClr val="00338D"/>
                </a:solidFill>
                <a:latin typeface="Tahoma"/>
                <a:cs typeface="Tahoma"/>
              </a:rPr>
              <a:t>Pattern</a:t>
            </a:r>
            <a:r>
              <a:rPr sz="28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2800" spc="155" dirty="0">
                <a:solidFill>
                  <a:srgbClr val="00338D"/>
                </a:solidFill>
                <a:latin typeface="Tahoma"/>
                <a:cs typeface="Tahoma"/>
              </a:rPr>
              <a:t>Recognition</a:t>
            </a:r>
            <a:endParaRPr sz="2800">
              <a:latin typeface="Tahoma"/>
              <a:cs typeface="Tahoma"/>
            </a:endParaRPr>
          </a:p>
          <a:p>
            <a:pPr marL="12700" marR="5080" algn="just">
              <a:lnSpc>
                <a:spcPct val="100000"/>
              </a:lnSpc>
              <a:spcBef>
                <a:spcPts val="2050"/>
              </a:spcBef>
            </a:pPr>
            <a:r>
              <a:rPr sz="1600" dirty="0">
                <a:solidFill>
                  <a:srgbClr val="6D6C66"/>
                </a:solidFill>
                <a:latin typeface="Tahoma"/>
                <a:cs typeface="Tahoma"/>
              </a:rPr>
              <a:t>The</a:t>
            </a:r>
            <a:r>
              <a:rPr sz="1600" spc="-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0096DC"/>
                </a:solidFill>
                <a:latin typeface="Tahoma"/>
                <a:cs typeface="Tahoma"/>
              </a:rPr>
              <a:t>sheer</a:t>
            </a:r>
            <a:r>
              <a:rPr sz="1600" b="1" spc="-3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b="1" spc="-65" dirty="0">
                <a:solidFill>
                  <a:srgbClr val="0096DC"/>
                </a:solidFill>
                <a:latin typeface="Tahoma"/>
                <a:cs typeface="Tahoma"/>
              </a:rPr>
              <a:t>size</a:t>
            </a:r>
            <a:r>
              <a:rPr sz="1600" b="1" spc="-3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6D6C66"/>
                </a:solidFill>
                <a:latin typeface="Tahoma"/>
                <a:cs typeface="Tahoma"/>
              </a:rPr>
              <a:t>of</a:t>
            </a:r>
            <a:r>
              <a:rPr sz="1600" spc="-5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6D6C66"/>
                </a:solidFill>
                <a:latin typeface="Tahoma"/>
                <a:cs typeface="Tahoma"/>
              </a:rPr>
              <a:t>data</a:t>
            </a:r>
            <a:r>
              <a:rPr sz="1600" spc="-6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6D6C66"/>
                </a:solidFill>
                <a:latin typeface="Tahoma"/>
                <a:cs typeface="Tahoma"/>
              </a:rPr>
              <a:t>is</a:t>
            </a:r>
            <a:r>
              <a:rPr sz="1600" spc="-5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6D6C66"/>
                </a:solidFill>
                <a:latin typeface="Tahoma"/>
                <a:cs typeface="Tahoma"/>
              </a:rPr>
              <a:t>a</a:t>
            </a:r>
            <a:r>
              <a:rPr sz="1600" spc="-6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96DC"/>
                </a:solidFill>
                <a:latin typeface="Tahoma"/>
                <a:cs typeface="Tahoma"/>
              </a:rPr>
              <a:t>main</a:t>
            </a:r>
            <a:r>
              <a:rPr sz="1600" b="1" spc="-2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rgbClr val="0096DC"/>
                </a:solidFill>
                <a:latin typeface="Tahoma"/>
                <a:cs typeface="Tahoma"/>
              </a:rPr>
              <a:t>bottleneck</a:t>
            </a:r>
            <a:r>
              <a:rPr sz="1600" b="1" spc="-3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6D6C66"/>
                </a:solidFill>
                <a:latin typeface="Tahoma"/>
                <a:cs typeface="Tahoma"/>
              </a:rPr>
              <a:t>for</a:t>
            </a:r>
            <a:r>
              <a:rPr sz="1600" spc="-5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6D6C66"/>
                </a:solidFill>
                <a:latin typeface="Tahoma"/>
                <a:cs typeface="Tahoma"/>
              </a:rPr>
              <a:t>performance</a:t>
            </a:r>
            <a:r>
              <a:rPr sz="1600" spc="-6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6D6C66"/>
                </a:solidFill>
                <a:latin typeface="Tahoma"/>
                <a:cs typeface="Tahoma"/>
              </a:rPr>
              <a:t>of</a:t>
            </a:r>
            <a:r>
              <a:rPr sz="1600" spc="-6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6D6C66"/>
                </a:solidFill>
                <a:latin typeface="Tahoma"/>
                <a:cs typeface="Tahoma"/>
              </a:rPr>
              <a:t>many</a:t>
            </a:r>
            <a:r>
              <a:rPr sz="1600" spc="-5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6D6C66"/>
                </a:solidFill>
                <a:latin typeface="Tahoma"/>
                <a:cs typeface="Tahoma"/>
              </a:rPr>
              <a:t>machine </a:t>
            </a:r>
            <a:r>
              <a:rPr sz="1600" spc="75" dirty="0">
                <a:solidFill>
                  <a:srgbClr val="6D6C66"/>
                </a:solidFill>
                <a:latin typeface="Tahoma"/>
                <a:cs typeface="Tahoma"/>
              </a:rPr>
              <a:t>learning</a:t>
            </a:r>
            <a:r>
              <a:rPr sz="1600" spc="-6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6D6C66"/>
                </a:solidFill>
                <a:latin typeface="Tahoma"/>
                <a:cs typeface="Tahoma"/>
              </a:rPr>
              <a:t>algorithms.</a:t>
            </a:r>
            <a:endParaRPr sz="1600">
              <a:latin typeface="Tahoma"/>
              <a:cs typeface="Tahoma"/>
            </a:endParaRPr>
          </a:p>
          <a:p>
            <a:pPr marL="12700" marR="5715" algn="just">
              <a:lnSpc>
                <a:spcPct val="100000"/>
              </a:lnSpc>
              <a:spcBef>
                <a:spcPts val="1920"/>
              </a:spcBef>
            </a:pPr>
            <a:r>
              <a:rPr sz="1600" dirty="0">
                <a:solidFill>
                  <a:srgbClr val="6D6C66"/>
                </a:solidFill>
                <a:latin typeface="Tahoma"/>
                <a:cs typeface="Tahoma"/>
              </a:rPr>
              <a:t>The</a:t>
            </a:r>
            <a:r>
              <a:rPr sz="1600" spc="22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6D6C66"/>
                </a:solidFill>
                <a:latin typeface="Tahoma"/>
                <a:cs typeface="Tahoma"/>
              </a:rPr>
              <a:t>main</a:t>
            </a:r>
            <a:r>
              <a:rPr sz="1600" spc="229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6D6C66"/>
                </a:solidFill>
                <a:latin typeface="Tahoma"/>
                <a:cs typeface="Tahoma"/>
              </a:rPr>
              <a:t>goal</a:t>
            </a:r>
            <a:r>
              <a:rPr sz="1600" spc="22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6D6C66"/>
                </a:solidFill>
                <a:latin typeface="Tahoma"/>
                <a:cs typeface="Tahoma"/>
              </a:rPr>
              <a:t>of</a:t>
            </a:r>
            <a:r>
              <a:rPr sz="1600" spc="229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6D6C66"/>
                </a:solidFill>
                <a:latin typeface="Tahoma"/>
                <a:cs typeface="Tahoma"/>
              </a:rPr>
              <a:t>PCA</a:t>
            </a:r>
            <a:r>
              <a:rPr sz="1600" spc="22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r>
              <a:rPr sz="1600" spc="229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6D6C66"/>
                </a:solidFill>
                <a:latin typeface="Tahoma"/>
                <a:cs typeface="Tahoma"/>
              </a:rPr>
              <a:t>is</a:t>
            </a:r>
            <a:r>
              <a:rPr sz="1600" spc="23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6D6C66"/>
                </a:solidFill>
                <a:latin typeface="Tahoma"/>
                <a:cs typeface="Tahoma"/>
              </a:rPr>
              <a:t>to</a:t>
            </a:r>
            <a:r>
              <a:rPr sz="1600" spc="22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rgbClr val="0096DC"/>
                </a:solidFill>
                <a:latin typeface="Tahoma"/>
                <a:cs typeface="Tahoma"/>
              </a:rPr>
              <a:t>identify</a:t>
            </a:r>
            <a:r>
              <a:rPr sz="1600" b="1" spc="26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b="1" spc="-30" dirty="0">
                <a:solidFill>
                  <a:srgbClr val="0096DC"/>
                </a:solidFill>
                <a:latin typeface="Tahoma"/>
                <a:cs typeface="Tahoma"/>
              </a:rPr>
              <a:t>patterns</a:t>
            </a:r>
            <a:r>
              <a:rPr sz="1600" b="1" spc="26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6D6C66"/>
                </a:solidFill>
                <a:latin typeface="Tahoma"/>
                <a:cs typeface="Tahoma"/>
              </a:rPr>
              <a:t>in</a:t>
            </a:r>
            <a:r>
              <a:rPr sz="1600" spc="22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6D6C66"/>
                </a:solidFill>
                <a:latin typeface="Tahoma"/>
                <a:cs typeface="Tahoma"/>
              </a:rPr>
              <a:t>data,</a:t>
            </a:r>
            <a:r>
              <a:rPr sz="1600" spc="22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6D6C66"/>
                </a:solidFill>
                <a:latin typeface="Tahoma"/>
                <a:cs typeface="Tahoma"/>
              </a:rPr>
              <a:t>by</a:t>
            </a:r>
            <a:r>
              <a:rPr sz="1600" spc="229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6D6C66"/>
                </a:solidFill>
                <a:latin typeface="Tahoma"/>
                <a:cs typeface="Tahoma"/>
              </a:rPr>
              <a:t>detecting </a:t>
            </a:r>
            <a:r>
              <a:rPr sz="1600" spc="75" dirty="0">
                <a:solidFill>
                  <a:srgbClr val="6D6C66"/>
                </a:solidFill>
                <a:latin typeface="Tahoma"/>
                <a:cs typeface="Tahoma"/>
              </a:rPr>
              <a:t>correlation</a:t>
            </a:r>
            <a:r>
              <a:rPr sz="160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6D6C66"/>
                </a:solidFill>
                <a:latin typeface="Tahoma"/>
                <a:cs typeface="Tahoma"/>
              </a:rPr>
              <a:t>between</a:t>
            </a:r>
            <a:r>
              <a:rPr sz="1600" spc="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6D6C66"/>
                </a:solidFill>
                <a:latin typeface="Tahoma"/>
                <a:cs typeface="Tahoma"/>
              </a:rPr>
              <a:t>variables.</a:t>
            </a:r>
            <a:r>
              <a:rPr sz="1600" spc="2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-180" dirty="0">
                <a:solidFill>
                  <a:srgbClr val="6D6C66"/>
                </a:solidFill>
                <a:latin typeface="Tahoma"/>
                <a:cs typeface="Tahoma"/>
              </a:rPr>
              <a:t>If</a:t>
            </a:r>
            <a:r>
              <a:rPr sz="1600" spc="5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6D6C66"/>
                </a:solidFill>
                <a:latin typeface="Tahoma"/>
                <a:cs typeface="Tahoma"/>
              </a:rPr>
              <a:t>a</a:t>
            </a:r>
            <a:r>
              <a:rPr sz="1600" spc="2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6D6C66"/>
                </a:solidFill>
                <a:latin typeface="Tahoma"/>
                <a:cs typeface="Tahoma"/>
              </a:rPr>
              <a:t>strong</a:t>
            </a:r>
            <a:r>
              <a:rPr sz="1600" spc="2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6D6C66"/>
                </a:solidFill>
                <a:latin typeface="Tahoma"/>
                <a:cs typeface="Tahoma"/>
              </a:rPr>
              <a:t>correlation</a:t>
            </a:r>
            <a:r>
              <a:rPr sz="1600" spc="2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6D6C66"/>
                </a:solidFill>
                <a:latin typeface="Tahoma"/>
                <a:cs typeface="Tahoma"/>
              </a:rPr>
              <a:t>between</a:t>
            </a:r>
            <a:r>
              <a:rPr sz="1600" spc="2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6D6C66"/>
                </a:solidFill>
                <a:latin typeface="Tahoma"/>
                <a:cs typeface="Tahoma"/>
              </a:rPr>
              <a:t>variables</a:t>
            </a:r>
            <a:r>
              <a:rPr sz="1600" spc="3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6D6C66"/>
                </a:solidFill>
                <a:latin typeface="Tahoma"/>
                <a:cs typeface="Tahoma"/>
              </a:rPr>
              <a:t>exists, </a:t>
            </a:r>
            <a:r>
              <a:rPr sz="1600" b="1" spc="-10" dirty="0">
                <a:solidFill>
                  <a:srgbClr val="0096DC"/>
                </a:solidFill>
                <a:latin typeface="Tahoma"/>
                <a:cs typeface="Tahoma"/>
              </a:rPr>
              <a:t>reducing</a:t>
            </a:r>
            <a:r>
              <a:rPr sz="1600" b="1" spc="-2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b="1" spc="-60" dirty="0">
                <a:solidFill>
                  <a:srgbClr val="0096DC"/>
                </a:solidFill>
                <a:latin typeface="Tahoma"/>
                <a:cs typeface="Tahoma"/>
              </a:rPr>
              <a:t>the</a:t>
            </a:r>
            <a:r>
              <a:rPr sz="1600" b="1" spc="-4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0096DC"/>
                </a:solidFill>
                <a:latin typeface="Tahoma"/>
                <a:cs typeface="Tahoma"/>
              </a:rPr>
              <a:t>dimensionality</a:t>
            </a:r>
            <a:r>
              <a:rPr sz="1600" b="1" spc="-3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6D6C66"/>
                </a:solidFill>
                <a:latin typeface="Tahoma"/>
                <a:cs typeface="Tahoma"/>
              </a:rPr>
              <a:t>makes</a:t>
            </a:r>
            <a:r>
              <a:rPr sz="1600" spc="-10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6D6C66"/>
                </a:solidFill>
                <a:latin typeface="Tahoma"/>
                <a:cs typeface="Tahoma"/>
              </a:rPr>
              <a:t>sense.</a:t>
            </a:r>
            <a:endParaRPr sz="1600">
              <a:latin typeface="Tahoma"/>
              <a:cs typeface="Tahoma"/>
            </a:endParaRPr>
          </a:p>
          <a:p>
            <a:pPr marL="12700" marR="5080" algn="just">
              <a:lnSpc>
                <a:spcPct val="100000"/>
              </a:lnSpc>
              <a:spcBef>
                <a:spcPts val="1920"/>
              </a:spcBef>
            </a:pPr>
            <a:r>
              <a:rPr sz="1600" spc="204" dirty="0">
                <a:solidFill>
                  <a:srgbClr val="6D6C66"/>
                </a:solidFill>
                <a:latin typeface="Tahoma"/>
                <a:cs typeface="Tahoma"/>
              </a:rPr>
              <a:t>PCA</a:t>
            </a:r>
            <a:r>
              <a:rPr sz="1600" spc="9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6D6C66"/>
                </a:solidFill>
                <a:latin typeface="Tahoma"/>
                <a:cs typeface="Tahoma"/>
              </a:rPr>
              <a:t>is</a:t>
            </a:r>
            <a:r>
              <a:rPr sz="1600" spc="10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b="1" spc="-30" dirty="0">
                <a:solidFill>
                  <a:srgbClr val="0096DC"/>
                </a:solidFill>
                <a:latin typeface="Tahoma"/>
                <a:cs typeface="Tahoma"/>
              </a:rPr>
              <a:t>finding</a:t>
            </a:r>
            <a:r>
              <a:rPr sz="1600" b="1" spc="12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96DC"/>
                </a:solidFill>
                <a:latin typeface="Tahoma"/>
                <a:cs typeface="Tahoma"/>
              </a:rPr>
              <a:t>the</a:t>
            </a:r>
            <a:r>
              <a:rPr sz="1600" b="1" spc="12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b="1" spc="-30" dirty="0">
                <a:solidFill>
                  <a:srgbClr val="0096DC"/>
                </a:solidFill>
                <a:latin typeface="Tahoma"/>
                <a:cs typeface="Tahoma"/>
              </a:rPr>
              <a:t>directions</a:t>
            </a:r>
            <a:r>
              <a:rPr sz="1600" b="1" spc="12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6D6C66"/>
                </a:solidFill>
                <a:latin typeface="Tahoma"/>
                <a:cs typeface="Tahoma"/>
              </a:rPr>
              <a:t>of</a:t>
            </a:r>
            <a:r>
              <a:rPr sz="1600" spc="10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6D6C66"/>
                </a:solidFill>
                <a:latin typeface="Tahoma"/>
                <a:cs typeface="Tahoma"/>
              </a:rPr>
              <a:t>maximum </a:t>
            </a:r>
            <a:r>
              <a:rPr sz="1600" spc="125" dirty="0">
                <a:solidFill>
                  <a:srgbClr val="6D6C66"/>
                </a:solidFill>
                <a:latin typeface="Tahoma"/>
                <a:cs typeface="Tahoma"/>
              </a:rPr>
              <a:t>variance</a:t>
            </a:r>
            <a:r>
              <a:rPr sz="1600" spc="9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6D6C66"/>
                </a:solidFill>
                <a:latin typeface="Tahoma"/>
                <a:cs typeface="Tahoma"/>
              </a:rPr>
              <a:t>in</a:t>
            </a:r>
            <a:r>
              <a:rPr sz="1600" spc="10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6D6C66"/>
                </a:solidFill>
                <a:latin typeface="Tahoma"/>
                <a:cs typeface="Tahoma"/>
              </a:rPr>
              <a:t>high-</a:t>
            </a:r>
            <a:r>
              <a:rPr sz="1600" spc="80" dirty="0">
                <a:solidFill>
                  <a:srgbClr val="6D6C66"/>
                </a:solidFill>
                <a:latin typeface="Tahoma"/>
                <a:cs typeface="Tahoma"/>
              </a:rPr>
              <a:t>dimensional</a:t>
            </a:r>
            <a:r>
              <a:rPr sz="1600" spc="10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6D6C66"/>
                </a:solidFill>
                <a:latin typeface="Tahoma"/>
                <a:cs typeface="Tahoma"/>
              </a:rPr>
              <a:t>data </a:t>
            </a:r>
            <a:r>
              <a:rPr sz="1600" spc="180" dirty="0">
                <a:solidFill>
                  <a:srgbClr val="6D6C66"/>
                </a:solidFill>
                <a:latin typeface="Tahoma"/>
                <a:cs typeface="Tahoma"/>
              </a:rPr>
              <a:t>and</a:t>
            </a:r>
            <a:r>
              <a:rPr sz="1600" spc="2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b="1" spc="-35" dirty="0">
                <a:solidFill>
                  <a:srgbClr val="0096DC"/>
                </a:solidFill>
                <a:latin typeface="Tahoma"/>
                <a:cs typeface="Tahoma"/>
              </a:rPr>
              <a:t>projecting</a:t>
            </a:r>
            <a:r>
              <a:rPr sz="1600" b="1" spc="6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b="1" spc="-150" dirty="0">
                <a:solidFill>
                  <a:srgbClr val="0096DC"/>
                </a:solidFill>
                <a:latin typeface="Tahoma"/>
                <a:cs typeface="Tahoma"/>
              </a:rPr>
              <a:t>it</a:t>
            </a:r>
            <a:r>
              <a:rPr sz="1600" b="1" spc="5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6D6C66"/>
                </a:solidFill>
                <a:latin typeface="Tahoma"/>
                <a:cs typeface="Tahoma"/>
              </a:rPr>
              <a:t>onto</a:t>
            </a:r>
            <a:r>
              <a:rPr sz="1600" spc="2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6D6C66"/>
                </a:solidFill>
                <a:latin typeface="Tahoma"/>
                <a:cs typeface="Tahoma"/>
              </a:rPr>
              <a:t>a</a:t>
            </a:r>
            <a:r>
              <a:rPr sz="1600" spc="3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6D6C66"/>
                </a:solidFill>
                <a:latin typeface="Tahoma"/>
                <a:cs typeface="Tahoma"/>
              </a:rPr>
              <a:t>smaller</a:t>
            </a:r>
            <a:r>
              <a:rPr sz="1600" spc="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6D6C66"/>
                </a:solidFill>
                <a:latin typeface="Tahoma"/>
                <a:cs typeface="Tahoma"/>
              </a:rPr>
              <a:t>dimensional</a:t>
            </a:r>
            <a:r>
              <a:rPr sz="1600" spc="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6D6C66"/>
                </a:solidFill>
                <a:latin typeface="Tahoma"/>
                <a:cs typeface="Tahoma"/>
              </a:rPr>
              <a:t>subspace</a:t>
            </a:r>
            <a:r>
              <a:rPr sz="1600" spc="2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6D6C66"/>
                </a:solidFill>
                <a:latin typeface="Tahoma"/>
                <a:cs typeface="Tahoma"/>
              </a:rPr>
              <a:t>while</a:t>
            </a:r>
            <a:r>
              <a:rPr sz="1600" spc="3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6D6C66"/>
                </a:solidFill>
                <a:latin typeface="Tahoma"/>
                <a:cs typeface="Tahoma"/>
              </a:rPr>
              <a:t>retaining</a:t>
            </a:r>
            <a:r>
              <a:rPr sz="1600" spc="3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6D6C66"/>
                </a:solidFill>
                <a:latin typeface="Tahoma"/>
                <a:cs typeface="Tahoma"/>
              </a:rPr>
              <a:t>most</a:t>
            </a:r>
            <a:r>
              <a:rPr sz="1600" spc="2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6D6C66"/>
                </a:solidFill>
                <a:latin typeface="Tahoma"/>
                <a:cs typeface="Tahoma"/>
              </a:rPr>
              <a:t>of </a:t>
            </a:r>
            <a:r>
              <a:rPr sz="1600" spc="90" dirty="0">
                <a:solidFill>
                  <a:srgbClr val="6D6C66"/>
                </a:solidFill>
                <a:latin typeface="Tahoma"/>
                <a:cs typeface="Tahoma"/>
              </a:rPr>
              <a:t>the</a:t>
            </a:r>
            <a:r>
              <a:rPr sz="1600" spc="-6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6D6C66"/>
                </a:solidFill>
                <a:latin typeface="Tahoma"/>
                <a:cs typeface="Tahoma"/>
              </a:rPr>
              <a:t>information.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0333" y="634339"/>
            <a:ext cx="178371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Outline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78652" y="1588008"/>
            <a:ext cx="2705100" cy="2054860"/>
            <a:chOff x="5978652" y="1588008"/>
            <a:chExt cx="2705100" cy="2054860"/>
          </a:xfrm>
        </p:grpSpPr>
        <p:sp>
          <p:nvSpPr>
            <p:cNvPr id="4" name="object 4"/>
            <p:cNvSpPr/>
            <p:nvPr/>
          </p:nvSpPr>
          <p:spPr>
            <a:xfrm>
              <a:off x="5993511" y="2219325"/>
              <a:ext cx="540385" cy="540385"/>
            </a:xfrm>
            <a:custGeom>
              <a:avLst/>
              <a:gdLst/>
              <a:ahLst/>
              <a:cxnLst/>
              <a:rect l="l" t="t" r="r" b="b"/>
              <a:pathLst>
                <a:path w="540384" h="540385">
                  <a:moveTo>
                    <a:pt x="540258" y="0"/>
                  </a:moveTo>
                  <a:lnTo>
                    <a:pt x="0" y="0"/>
                  </a:lnTo>
                  <a:lnTo>
                    <a:pt x="0" y="540258"/>
                  </a:lnTo>
                  <a:lnTo>
                    <a:pt x="540258" y="540258"/>
                  </a:lnTo>
                  <a:lnTo>
                    <a:pt x="540258" y="0"/>
                  </a:lnTo>
                  <a:close/>
                </a:path>
              </a:pathLst>
            </a:custGeom>
            <a:solidFill>
              <a:srgbClr val="6D6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93511" y="2219325"/>
              <a:ext cx="540385" cy="540385"/>
            </a:xfrm>
            <a:custGeom>
              <a:avLst/>
              <a:gdLst/>
              <a:ahLst/>
              <a:cxnLst/>
              <a:rect l="l" t="t" r="r" b="b"/>
              <a:pathLst>
                <a:path w="540384" h="540385">
                  <a:moveTo>
                    <a:pt x="0" y="0"/>
                  </a:moveTo>
                  <a:lnTo>
                    <a:pt x="540258" y="0"/>
                  </a:lnTo>
                  <a:lnTo>
                    <a:pt x="540258" y="540258"/>
                  </a:lnTo>
                  <a:lnTo>
                    <a:pt x="0" y="54025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6D6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90310" y="1607058"/>
              <a:ext cx="2374900" cy="2016760"/>
            </a:xfrm>
            <a:custGeom>
              <a:avLst/>
              <a:gdLst/>
              <a:ahLst/>
              <a:cxnLst/>
              <a:rect l="l" t="t" r="r" b="b"/>
              <a:pathLst>
                <a:path w="2374900" h="2016760">
                  <a:moveTo>
                    <a:pt x="0" y="0"/>
                  </a:moveTo>
                  <a:lnTo>
                    <a:pt x="2374391" y="0"/>
                  </a:lnTo>
                  <a:lnTo>
                    <a:pt x="2374391" y="2016252"/>
                  </a:lnTo>
                  <a:lnTo>
                    <a:pt x="0" y="2016252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6D6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978652" y="2759202"/>
              <a:ext cx="2388870" cy="492759"/>
            </a:xfrm>
            <a:custGeom>
              <a:avLst/>
              <a:gdLst/>
              <a:ahLst/>
              <a:cxnLst/>
              <a:rect l="l" t="t" r="r" b="b"/>
              <a:pathLst>
                <a:path w="2388870" h="492760">
                  <a:moveTo>
                    <a:pt x="2388870" y="0"/>
                  </a:moveTo>
                  <a:lnTo>
                    <a:pt x="0" y="0"/>
                  </a:lnTo>
                  <a:lnTo>
                    <a:pt x="0" y="492251"/>
                  </a:lnTo>
                  <a:lnTo>
                    <a:pt x="2388870" y="492251"/>
                  </a:lnTo>
                  <a:lnTo>
                    <a:pt x="2388870" y="0"/>
                  </a:lnTo>
                  <a:close/>
                </a:path>
              </a:pathLst>
            </a:custGeom>
            <a:solidFill>
              <a:srgbClr val="E6E0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3343655" y="4139946"/>
            <a:ext cx="2374900" cy="2016760"/>
          </a:xfrm>
          <a:custGeom>
            <a:avLst/>
            <a:gdLst/>
            <a:ahLst/>
            <a:cxnLst/>
            <a:rect l="l" t="t" r="r" b="b"/>
            <a:pathLst>
              <a:path w="2374900" h="2016760">
                <a:moveTo>
                  <a:pt x="0" y="0"/>
                </a:moveTo>
                <a:lnTo>
                  <a:pt x="2374392" y="0"/>
                </a:lnTo>
                <a:lnTo>
                  <a:pt x="2374392" y="2016251"/>
                </a:lnTo>
                <a:lnTo>
                  <a:pt x="0" y="201625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6D6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62705" y="1611852"/>
            <a:ext cx="5017135" cy="3096260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211830" algn="ctr">
              <a:lnSpc>
                <a:spcPct val="100000"/>
              </a:lnSpc>
              <a:spcBef>
                <a:spcPts val="490"/>
              </a:spcBef>
            </a:pPr>
            <a:r>
              <a:rPr sz="3200" b="1" spc="45" dirty="0">
                <a:solidFill>
                  <a:srgbClr val="6D6C66"/>
                </a:solidFill>
                <a:latin typeface="Tahoma"/>
                <a:cs typeface="Tahoma"/>
              </a:rPr>
              <a:t>PCA</a:t>
            </a:r>
            <a:endParaRPr sz="3200">
              <a:latin typeface="Tahoma"/>
              <a:cs typeface="Tahoma"/>
            </a:endParaRPr>
          </a:p>
          <a:p>
            <a:pPr marL="749935" algn="ctr">
              <a:lnSpc>
                <a:spcPct val="100000"/>
              </a:lnSpc>
              <a:spcBef>
                <a:spcPts val="390"/>
              </a:spcBef>
            </a:pPr>
            <a:r>
              <a:rPr sz="3200" b="1" spc="-290" dirty="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3200">
              <a:latin typeface="Tahoma"/>
              <a:cs typeface="Tahoma"/>
            </a:endParaRPr>
          </a:p>
          <a:p>
            <a:pPr marL="3157220" algn="ctr">
              <a:lnSpc>
                <a:spcPct val="100000"/>
              </a:lnSpc>
              <a:spcBef>
                <a:spcPts val="425"/>
              </a:spcBef>
            </a:pPr>
            <a:r>
              <a:rPr sz="3200" dirty="0">
                <a:solidFill>
                  <a:srgbClr val="6D6C66"/>
                </a:solidFill>
                <a:latin typeface="Tahoma"/>
                <a:cs typeface="Tahoma"/>
              </a:rPr>
              <a:t>The</a:t>
            </a:r>
            <a:r>
              <a:rPr sz="3200" spc="-114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3200" spc="265" dirty="0">
                <a:solidFill>
                  <a:srgbClr val="6D6C66"/>
                </a:solidFill>
                <a:latin typeface="Tahoma"/>
                <a:cs typeface="Tahoma"/>
              </a:rPr>
              <a:t>Math</a:t>
            </a:r>
            <a:endParaRPr sz="3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745"/>
              </a:spcBef>
            </a:pPr>
            <a:endParaRPr sz="3200">
              <a:latin typeface="Tahoma"/>
              <a:cs typeface="Tahoma"/>
            </a:endParaRPr>
          </a:p>
          <a:p>
            <a:pPr marL="231140">
              <a:lnSpc>
                <a:spcPct val="100000"/>
              </a:lnSpc>
              <a:spcBef>
                <a:spcPts val="5"/>
              </a:spcBef>
            </a:pPr>
            <a:r>
              <a:rPr sz="3200" b="1" spc="-9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3200" b="1" spc="-25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91814" y="4752213"/>
            <a:ext cx="540385" cy="540385"/>
          </a:xfrm>
          <a:prstGeom prst="rect">
            <a:avLst/>
          </a:prstGeom>
          <a:solidFill>
            <a:srgbClr val="6D6C66"/>
          </a:solidFill>
          <a:ln w="12700">
            <a:solidFill>
              <a:srgbClr val="6D6C66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315"/>
              </a:spcBef>
            </a:pPr>
            <a:r>
              <a:rPr sz="3200" b="1" spc="-290" dirty="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86100" y="5292090"/>
            <a:ext cx="2038350" cy="492759"/>
          </a:xfrm>
          <a:custGeom>
            <a:avLst/>
            <a:gdLst/>
            <a:ahLst/>
            <a:cxnLst/>
            <a:rect l="l" t="t" r="r" b="b"/>
            <a:pathLst>
              <a:path w="2038350" h="492760">
                <a:moveTo>
                  <a:pt x="2038350" y="0"/>
                </a:moveTo>
                <a:lnTo>
                  <a:pt x="0" y="0"/>
                </a:lnTo>
                <a:lnTo>
                  <a:pt x="0" y="492252"/>
                </a:lnTo>
                <a:lnTo>
                  <a:pt x="2038350" y="492252"/>
                </a:lnTo>
                <a:lnTo>
                  <a:pt x="2038350" y="0"/>
                </a:lnTo>
                <a:close/>
              </a:path>
            </a:pathLst>
          </a:custGeom>
          <a:solidFill>
            <a:srgbClr val="E6E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32097" y="5273449"/>
            <a:ext cx="1203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200" dirty="0">
                <a:solidFill>
                  <a:srgbClr val="6D6C66"/>
                </a:solidFill>
                <a:latin typeface="Tahoma"/>
                <a:cs typeface="Tahoma"/>
              </a:rPr>
              <a:t>Crime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49249" y="5761295"/>
            <a:ext cx="136207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45" dirty="0">
                <a:solidFill>
                  <a:srgbClr val="6D6C66"/>
                </a:solidFill>
                <a:latin typeface="Tahoma"/>
                <a:cs typeface="Tahoma"/>
              </a:rPr>
              <a:t>Case-</a:t>
            </a:r>
            <a:r>
              <a:rPr sz="1900" spc="3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96767" y="2777489"/>
            <a:ext cx="2467610" cy="493395"/>
          </a:xfrm>
          <a:custGeom>
            <a:avLst/>
            <a:gdLst/>
            <a:ahLst/>
            <a:cxnLst/>
            <a:rect l="l" t="t" r="r" b="b"/>
            <a:pathLst>
              <a:path w="2467610" h="493395">
                <a:moveTo>
                  <a:pt x="2467356" y="0"/>
                </a:moveTo>
                <a:lnTo>
                  <a:pt x="0" y="0"/>
                </a:lnTo>
                <a:lnTo>
                  <a:pt x="0" y="493013"/>
                </a:lnTo>
                <a:lnTo>
                  <a:pt x="2467356" y="493013"/>
                </a:lnTo>
                <a:lnTo>
                  <a:pt x="2467356" y="0"/>
                </a:lnTo>
                <a:close/>
              </a:path>
            </a:pathLst>
          </a:custGeom>
          <a:solidFill>
            <a:srgbClr val="E6E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3083432" y="1607058"/>
          <a:ext cx="2863215" cy="2014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96DC"/>
                      </a:solidFill>
                      <a:prstDash val="solid"/>
                    </a:lnR>
                    <a:lnB w="12700">
                      <a:solidFill>
                        <a:srgbClr val="0096D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6454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3200" b="1" spc="45" dirty="0">
                          <a:solidFill>
                            <a:srgbClr val="0096DC"/>
                          </a:solidFill>
                          <a:latin typeface="Tahoma"/>
                          <a:cs typeface="Tahoma"/>
                        </a:rPr>
                        <a:t>PCA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66675" marB="0">
                    <a:lnL w="38100">
                      <a:solidFill>
                        <a:srgbClr val="0096DC"/>
                      </a:solidFill>
                      <a:prstDash val="solid"/>
                    </a:lnL>
                    <a:lnR w="38100">
                      <a:solidFill>
                        <a:srgbClr val="0096DC"/>
                      </a:solidFill>
                      <a:prstDash val="solid"/>
                    </a:lnR>
                    <a:lnT w="38100">
                      <a:solidFill>
                        <a:srgbClr val="0096DC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115"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b="1" spc="-2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02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96DC"/>
                      </a:solidFill>
                      <a:prstDash val="solid"/>
                    </a:lnL>
                    <a:lnR w="38100">
                      <a:solidFill>
                        <a:srgbClr val="0096DC"/>
                      </a:solidFill>
                      <a:prstDash val="solid"/>
                    </a:lnR>
                    <a:lnT w="12700">
                      <a:solidFill>
                        <a:srgbClr val="0096DC"/>
                      </a:solidFill>
                      <a:prstDash val="solid"/>
                    </a:lnT>
                    <a:lnB w="12700">
                      <a:solidFill>
                        <a:srgbClr val="0096DC"/>
                      </a:solidFill>
                      <a:prstDash val="solid"/>
                    </a:lnB>
                    <a:solidFill>
                      <a:srgbClr val="0096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96DC"/>
                      </a:solidFill>
                      <a:prstDash val="solid"/>
                    </a:lnL>
                    <a:lnR w="12700">
                      <a:solidFill>
                        <a:srgbClr val="0096DC"/>
                      </a:solidFill>
                      <a:prstDash val="solid"/>
                    </a:lnR>
                    <a:lnB w="12700">
                      <a:solidFill>
                        <a:srgbClr val="0096DC"/>
                      </a:solidFill>
                      <a:prstDash val="solid"/>
                    </a:lnB>
                    <a:solidFill>
                      <a:srgbClr val="0096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96DC"/>
                      </a:solidFill>
                      <a:prstDash val="solid"/>
                    </a:lnL>
                    <a:lnR w="38100">
                      <a:solidFill>
                        <a:srgbClr val="0096DC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125">
                <a:tc gridSpan="3">
                  <a:txBody>
                    <a:bodyPr/>
                    <a:lstStyle/>
                    <a:p>
                      <a:pPr marL="491490">
                        <a:lnSpc>
                          <a:spcPts val="3779"/>
                        </a:lnSpc>
                      </a:pPr>
                      <a:r>
                        <a:rPr sz="3200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3200" spc="-114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3200" spc="80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Basics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38100">
                      <a:solidFill>
                        <a:srgbClr val="0096DC"/>
                      </a:solidFill>
                      <a:prstDash val="solid"/>
                    </a:lnR>
                    <a:lnT w="12700" cap="flat" cmpd="sng" algn="ctr">
                      <a:solidFill>
                        <a:srgbClr val="0096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96DC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96DC"/>
                      </a:solidFill>
                      <a:prstDash val="solid"/>
                    </a:lnL>
                    <a:lnR w="38100">
                      <a:solidFill>
                        <a:srgbClr val="0096DC"/>
                      </a:solidFill>
                      <a:prstDash val="solid"/>
                    </a:lnR>
                    <a:lnB w="38100">
                      <a:solidFill>
                        <a:srgbClr val="0096D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40207" y="1612391"/>
          <a:ext cx="2626994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9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6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1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200" b="1" spc="-25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EFA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67310" marB="0">
                    <a:lnL w="38100">
                      <a:solidFill>
                        <a:srgbClr val="6D6C66"/>
                      </a:solidFill>
                      <a:prstDash val="solid"/>
                    </a:lnL>
                    <a:lnR w="38100">
                      <a:solidFill>
                        <a:srgbClr val="6D6C66"/>
                      </a:solidFill>
                      <a:prstDash val="solid"/>
                    </a:lnR>
                    <a:lnT w="38100">
                      <a:solidFill>
                        <a:srgbClr val="6D6C6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3200" b="1" spc="-2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01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28575" marB="0">
                    <a:solidFill>
                      <a:srgbClr val="6D6C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851535">
                        <a:lnSpc>
                          <a:spcPts val="3790"/>
                        </a:lnSpc>
                      </a:pPr>
                      <a:r>
                        <a:rPr sz="3200" spc="-10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Intro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38100">
                      <a:solidFill>
                        <a:srgbClr val="6D6C66"/>
                      </a:solidFill>
                      <a:prstDash val="solid"/>
                    </a:lnL>
                    <a:lnR w="38100">
                      <a:solidFill>
                        <a:srgbClr val="6D6C66"/>
                      </a:solidFill>
                      <a:prstDash val="solid"/>
                    </a:lnR>
                    <a:lnB w="38100">
                      <a:solidFill>
                        <a:srgbClr val="6D6C6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307" y="1222660"/>
            <a:ext cx="7620000" cy="4518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 algn="just">
              <a:lnSpc>
                <a:spcPct val="150000"/>
              </a:lnSpc>
              <a:spcBef>
                <a:spcPts val="100"/>
              </a:spcBef>
              <a:buClr>
                <a:srgbClr val="00338D"/>
              </a:buClr>
              <a:buFont typeface="Wingdings"/>
              <a:buChar char=""/>
              <a:tabLst>
                <a:tab pos="240665" algn="l"/>
                <a:tab pos="304165" algn="l"/>
              </a:tabLst>
            </a:pPr>
            <a:r>
              <a:rPr sz="1800" b="1" dirty="0">
                <a:solidFill>
                  <a:srgbClr val="7AA62B"/>
                </a:solidFill>
                <a:latin typeface="Tahoma"/>
                <a:cs typeface="Tahoma"/>
              </a:rPr>
              <a:t>Principal</a:t>
            </a:r>
            <a:r>
              <a:rPr sz="1800" b="1" spc="8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7AA62B"/>
                </a:solidFill>
                <a:latin typeface="Tahoma"/>
                <a:cs typeface="Tahoma"/>
              </a:rPr>
              <a:t>Component</a:t>
            </a:r>
            <a:r>
              <a:rPr sz="1800" b="1" spc="9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7AA62B"/>
                </a:solidFill>
                <a:latin typeface="Tahoma"/>
                <a:cs typeface="Tahoma"/>
              </a:rPr>
              <a:t>Analysis</a:t>
            </a:r>
            <a:r>
              <a:rPr sz="1800" b="1" spc="9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7AA62B"/>
                </a:solidFill>
                <a:latin typeface="Tahoma"/>
                <a:cs typeface="Tahoma"/>
              </a:rPr>
              <a:t>(PCA):</a:t>
            </a:r>
            <a:r>
              <a:rPr sz="1800" b="1" spc="9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mathematical</a:t>
            </a:r>
            <a:r>
              <a:rPr sz="1600" spc="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technique</a:t>
            </a:r>
            <a:r>
              <a:rPr sz="1600" spc="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that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uses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eigenvalues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eigenvectors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find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338D"/>
                </a:solidFill>
                <a:latin typeface="Tahoma"/>
                <a:cs typeface="Tahoma"/>
              </a:rPr>
              <a:t>principal</a:t>
            </a:r>
            <a:r>
              <a:rPr sz="1800" b="1" spc="1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800" b="1" spc="1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800" b="1" spc="1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55" dirty="0">
                <a:solidFill>
                  <a:srgbClr val="00338D"/>
                </a:solidFill>
                <a:latin typeface="Tahoma"/>
                <a:cs typeface="Tahoma"/>
              </a:rPr>
              <a:t>a </a:t>
            </a:r>
            <a:r>
              <a:rPr sz="1800" b="1" spc="-25" dirty="0">
                <a:solidFill>
                  <a:srgbClr val="00338D"/>
                </a:solidFill>
                <a:latin typeface="Tahoma"/>
                <a:cs typeface="Tahoma"/>
              </a:rPr>
              <a:t>dataset</a:t>
            </a:r>
            <a:r>
              <a:rPr sz="1800" b="1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(i.e.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explain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most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set).</a:t>
            </a:r>
            <a:endParaRPr sz="1600">
              <a:latin typeface="Tahoma"/>
              <a:cs typeface="Tahoma"/>
            </a:endParaRPr>
          </a:p>
          <a:p>
            <a:pPr marL="240665" marR="5080" indent="-228600" algn="just">
              <a:lnSpc>
                <a:spcPct val="154600"/>
              </a:lnSpc>
              <a:spcBef>
                <a:spcPts val="900"/>
              </a:spcBef>
              <a:buFont typeface="Wingdings"/>
              <a:buChar char=""/>
              <a:tabLst>
                <a:tab pos="240665" algn="l"/>
              </a:tabLst>
            </a:pPr>
            <a:r>
              <a:rPr sz="1600" spc="-85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set,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Principle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45" dirty="0">
                <a:solidFill>
                  <a:srgbClr val="00338D"/>
                </a:solidFill>
                <a:latin typeface="Tahoma"/>
                <a:cs typeface="Tahoma"/>
              </a:rPr>
              <a:t>underlying</a:t>
            </a:r>
            <a:r>
              <a:rPr sz="1800" b="1" spc="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105" dirty="0">
                <a:solidFill>
                  <a:srgbClr val="00338D"/>
                </a:solidFill>
                <a:latin typeface="Tahoma"/>
                <a:cs typeface="Tahoma"/>
              </a:rPr>
              <a:t>structure</a:t>
            </a:r>
            <a:r>
              <a:rPr sz="1600" spc="-105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800" b="1" spc="-45" dirty="0">
                <a:solidFill>
                  <a:srgbClr val="00338D"/>
                </a:solidFill>
                <a:latin typeface="Tahoma"/>
                <a:cs typeface="Tahoma"/>
              </a:rPr>
              <a:t>directions</a:t>
            </a:r>
            <a:r>
              <a:rPr sz="1800" b="1" spc="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where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most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 spread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out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(i.e.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straight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line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where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most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spread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out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00338D"/>
                </a:solidFill>
                <a:latin typeface="Tahoma"/>
                <a:cs typeface="Tahoma"/>
              </a:rPr>
              <a:t>when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projected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onto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it).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85"/>
              </a:spcBef>
              <a:buFont typeface="Wingdings"/>
              <a:buChar char=""/>
            </a:pP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Font typeface="Wingdings"/>
              <a:buChar char=""/>
              <a:tabLst>
                <a:tab pos="240665" algn="l"/>
              </a:tabLst>
            </a:pPr>
            <a:r>
              <a:rPr sz="1600" spc="204" dirty="0">
                <a:solidFill>
                  <a:srgbClr val="00338D"/>
                </a:solidFill>
                <a:latin typeface="Tahoma"/>
                <a:cs typeface="Tahoma"/>
              </a:rPr>
              <a:t>PCA</a:t>
            </a:r>
            <a:r>
              <a:rPr sz="1600" spc="2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2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an</a:t>
            </a:r>
            <a:r>
              <a:rPr sz="1600" spc="2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exploratory</a:t>
            </a:r>
            <a:r>
              <a:rPr sz="1600" spc="2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2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analysis</a:t>
            </a:r>
            <a:r>
              <a:rPr sz="1600" spc="2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technique</a:t>
            </a:r>
            <a:r>
              <a:rPr sz="1600" spc="2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used</a:t>
            </a:r>
            <a:r>
              <a:rPr sz="1600" spc="2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2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800" b="1" spc="3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338D"/>
                </a:solidFill>
                <a:latin typeface="Tahoma"/>
                <a:cs typeface="Tahoma"/>
              </a:rPr>
              <a:t>reduction</a:t>
            </a:r>
            <a:endParaRPr sz="18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1010"/>
              </a:spcBef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(i.e.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00338D"/>
                </a:solidFill>
                <a:latin typeface="Tahoma"/>
                <a:cs typeface="Tahoma"/>
              </a:rPr>
              <a:t>reduce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dimensions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set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into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its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basic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components).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Font typeface="Wingdings"/>
              <a:buChar char=""/>
              <a:tabLst>
                <a:tab pos="240665" algn="l"/>
              </a:tabLst>
            </a:pPr>
            <a:r>
              <a:rPr sz="1600" spc="22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test</a:t>
            </a:r>
            <a:r>
              <a:rPr sz="16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typically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65" dirty="0">
                <a:solidFill>
                  <a:srgbClr val="00338D"/>
                </a:solidFill>
                <a:latin typeface="Tahoma"/>
                <a:cs typeface="Tahoma"/>
              </a:rPr>
              <a:t>conducted</a:t>
            </a:r>
            <a:r>
              <a:rPr sz="16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prior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regression</a:t>
            </a:r>
            <a:r>
              <a:rPr sz="1600" spc="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analysis.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Wingdings"/>
              <a:buChar char=""/>
            </a:pP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Font typeface="Wingdings"/>
              <a:buChar char=""/>
              <a:tabLst>
                <a:tab pos="240665" algn="l"/>
              </a:tabLst>
            </a:pPr>
            <a:r>
              <a:rPr sz="1600" spc="204" dirty="0">
                <a:solidFill>
                  <a:srgbClr val="00338D"/>
                </a:solidFill>
                <a:latin typeface="Tahoma"/>
                <a:cs typeface="Tahoma"/>
              </a:rPr>
              <a:t>PCA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80" dirty="0">
                <a:solidFill>
                  <a:srgbClr val="00338D"/>
                </a:solidFill>
                <a:latin typeface="Tahoma"/>
                <a:cs typeface="Tahoma"/>
              </a:rPr>
              <a:t>change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variable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space.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9631" y="674292"/>
            <a:ext cx="1397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85" dirty="0"/>
              <a:t>Basics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07244" y="6021688"/>
            <a:ext cx="852868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u="sng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https://georgemdallas.wordpress.com/2013/10/30/principal-</a:t>
            </a:r>
            <a:r>
              <a:rPr sz="950" u="sng" spc="70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component-</a:t>
            </a:r>
            <a:r>
              <a:rPr sz="950" u="sng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analysis-</a:t>
            </a:r>
            <a:r>
              <a:rPr sz="950" u="sng" spc="-25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4-</a:t>
            </a:r>
            <a:r>
              <a:rPr sz="950" u="sng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dummies-</a:t>
            </a:r>
            <a:r>
              <a:rPr sz="950" u="sng" spc="45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eigenvectors-eigenvalues-</a:t>
            </a:r>
            <a:r>
              <a:rPr sz="950" u="sng" spc="60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and-</a:t>
            </a:r>
            <a:r>
              <a:rPr sz="950" u="sng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dimension-</a:t>
            </a:r>
            <a:r>
              <a:rPr sz="950" u="sng" spc="45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reduction/</a:t>
            </a:r>
            <a:endParaRPr sz="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84403" y="674292"/>
            <a:ext cx="22466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70" dirty="0"/>
              <a:t>Illustration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319041" y="1775103"/>
            <a:ext cx="32023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Consider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following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example: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976" y="3330066"/>
            <a:ext cx="192532" cy="1925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30172" y="2979547"/>
            <a:ext cx="192531" cy="19329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12163" y="2976498"/>
            <a:ext cx="192531" cy="1932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893" y="4092066"/>
            <a:ext cx="192531" cy="1925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262504" y="3509898"/>
            <a:ext cx="192531" cy="1925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49551" y="2796667"/>
            <a:ext cx="192531" cy="1925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991995" y="4560696"/>
            <a:ext cx="193294" cy="19253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61970" y="4162171"/>
            <a:ext cx="192531" cy="19253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4483" y="4464684"/>
            <a:ext cx="192531" cy="19253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01595" y="4468495"/>
            <a:ext cx="192531" cy="1925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753232" y="3336925"/>
            <a:ext cx="193294" cy="192531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3826" y="3870325"/>
            <a:ext cx="192531" cy="1925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270" y="3726307"/>
            <a:ext cx="192532" cy="19253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3541153" y="3696953"/>
            <a:ext cx="1456690" cy="319405"/>
          </a:xfrm>
          <a:custGeom>
            <a:avLst/>
            <a:gdLst/>
            <a:ahLst/>
            <a:cxnLst/>
            <a:rect l="l" t="t" r="r" b="b"/>
            <a:pathLst>
              <a:path w="1456689" h="319404">
                <a:moveTo>
                  <a:pt x="1175012" y="0"/>
                </a:moveTo>
                <a:lnTo>
                  <a:pt x="1441458" y="139919"/>
                </a:lnTo>
                <a:lnTo>
                  <a:pt x="1456352" y="159287"/>
                </a:lnTo>
                <a:lnTo>
                  <a:pt x="1452629" y="169895"/>
                </a:lnTo>
                <a:lnTo>
                  <a:pt x="1441458" y="179359"/>
                </a:lnTo>
                <a:lnTo>
                  <a:pt x="1209765" y="310827"/>
                </a:lnTo>
                <a:lnTo>
                  <a:pt x="1194018" y="317165"/>
                </a:lnTo>
                <a:lnTo>
                  <a:pt x="1175632" y="319278"/>
                </a:lnTo>
                <a:lnTo>
                  <a:pt x="1156936" y="317165"/>
                </a:lnTo>
                <a:lnTo>
                  <a:pt x="1140258" y="310827"/>
                </a:lnTo>
                <a:lnTo>
                  <a:pt x="1129087" y="301891"/>
                </a:lnTo>
                <a:lnTo>
                  <a:pt x="1125363" y="291459"/>
                </a:lnTo>
                <a:lnTo>
                  <a:pt x="1129087" y="280850"/>
                </a:lnTo>
                <a:lnTo>
                  <a:pt x="1140258" y="271386"/>
                </a:lnTo>
                <a:lnTo>
                  <a:pt x="1287548" y="187810"/>
                </a:lnTo>
                <a:lnTo>
                  <a:pt x="49648" y="187810"/>
                </a:lnTo>
                <a:lnTo>
                  <a:pt x="30021" y="185654"/>
                </a:lnTo>
                <a:lnTo>
                  <a:pt x="14273" y="179711"/>
                </a:lnTo>
                <a:lnTo>
                  <a:pt x="3801" y="170775"/>
                </a:lnTo>
                <a:lnTo>
                  <a:pt x="0" y="159639"/>
                </a:lnTo>
                <a:lnTo>
                  <a:pt x="3801" y="148502"/>
                </a:lnTo>
                <a:lnTo>
                  <a:pt x="14273" y="139566"/>
                </a:lnTo>
                <a:lnTo>
                  <a:pt x="30021" y="133624"/>
                </a:lnTo>
                <a:lnTo>
                  <a:pt x="49648" y="131467"/>
                </a:lnTo>
                <a:lnTo>
                  <a:pt x="1287548" y="131467"/>
                </a:lnTo>
                <a:lnTo>
                  <a:pt x="1140258" y="47891"/>
                </a:lnTo>
                <a:lnTo>
                  <a:pt x="1129087" y="38956"/>
                </a:lnTo>
                <a:lnTo>
                  <a:pt x="1125363" y="28523"/>
                </a:lnTo>
                <a:lnTo>
                  <a:pt x="1129087" y="17915"/>
                </a:lnTo>
                <a:lnTo>
                  <a:pt x="1140258" y="8451"/>
                </a:lnTo>
                <a:lnTo>
                  <a:pt x="1148248" y="4753"/>
                </a:lnTo>
                <a:lnTo>
                  <a:pt x="1157014" y="2112"/>
                </a:lnTo>
                <a:lnTo>
                  <a:pt x="1166090" y="528"/>
                </a:lnTo>
                <a:lnTo>
                  <a:pt x="1175012" y="0"/>
                </a:lnTo>
                <a:close/>
              </a:path>
            </a:pathLst>
          </a:custGeom>
          <a:solidFill>
            <a:srgbClr val="7AA62B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5697601" y="1668779"/>
            <a:ext cx="2736215" cy="2190750"/>
            <a:chOff x="5697601" y="1668779"/>
            <a:chExt cx="2736215" cy="2190750"/>
          </a:xfrm>
        </p:grpSpPr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12307" y="2315082"/>
              <a:ext cx="192532" cy="1925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7503" y="1965324"/>
              <a:ext cx="192531" cy="1925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19493" y="1962276"/>
              <a:ext cx="192531" cy="19253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02223" y="3077082"/>
              <a:ext cx="192532" cy="19253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9835" y="2494914"/>
              <a:ext cx="192531" cy="19329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6880" y="1781682"/>
              <a:ext cx="192531" cy="19329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69301" y="3147186"/>
              <a:ext cx="192531" cy="1925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99325" y="3545712"/>
              <a:ext cx="192531" cy="19329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31813" y="3450462"/>
              <a:ext cx="192531" cy="192531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08925" y="3453510"/>
              <a:ext cx="192531" cy="19253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60563" y="2321940"/>
              <a:ext cx="193294" cy="19253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41157" y="2855340"/>
              <a:ext cx="192531" cy="19253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97601" y="2711322"/>
              <a:ext cx="192532" cy="19253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098030" y="1668779"/>
              <a:ext cx="0" cy="2190750"/>
            </a:xfrm>
            <a:custGeom>
              <a:avLst/>
              <a:gdLst/>
              <a:ahLst/>
              <a:cxnLst/>
              <a:rect l="l" t="t" r="r" b="b"/>
              <a:pathLst>
                <a:path h="2190750">
                  <a:moveTo>
                    <a:pt x="0" y="0"/>
                  </a:moveTo>
                  <a:lnTo>
                    <a:pt x="0" y="2190521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23304" y="2061239"/>
              <a:ext cx="405765" cy="635"/>
            </a:xfrm>
            <a:custGeom>
              <a:avLst/>
              <a:gdLst/>
              <a:ahLst/>
              <a:cxnLst/>
              <a:rect l="l" t="t" r="r" b="b"/>
              <a:pathLst>
                <a:path w="405765" h="635">
                  <a:moveTo>
                    <a:pt x="0" y="165"/>
                  </a:moveTo>
                  <a:lnTo>
                    <a:pt x="405168" y="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15750" y="2023145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0" y="0"/>
                  </a:moveTo>
                  <a:lnTo>
                    <a:pt x="38" y="76200"/>
                  </a:lnTo>
                  <a:lnTo>
                    <a:pt x="76225" y="380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98108" y="2410967"/>
              <a:ext cx="831215" cy="0"/>
            </a:xfrm>
            <a:custGeom>
              <a:avLst/>
              <a:gdLst/>
              <a:ahLst/>
              <a:cxnLst/>
              <a:rect l="l" t="t" r="r" b="b"/>
              <a:pathLst>
                <a:path w="831215">
                  <a:moveTo>
                    <a:pt x="0" y="0"/>
                  </a:moveTo>
                  <a:lnTo>
                    <a:pt x="830783" y="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016189" y="237286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83402" y="2802635"/>
              <a:ext cx="1145540" cy="0"/>
            </a:xfrm>
            <a:custGeom>
              <a:avLst/>
              <a:gdLst/>
              <a:ahLst/>
              <a:cxnLst/>
              <a:rect l="l" t="t" r="r" b="b"/>
              <a:pathLst>
                <a:path w="1145540">
                  <a:moveTo>
                    <a:pt x="0" y="0"/>
                  </a:moveTo>
                  <a:lnTo>
                    <a:pt x="1145032" y="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15736" y="276453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288024" y="3172967"/>
              <a:ext cx="741045" cy="0"/>
            </a:xfrm>
            <a:custGeom>
              <a:avLst/>
              <a:gdLst/>
              <a:ahLst/>
              <a:cxnLst/>
              <a:rect l="l" t="t" r="r" b="b"/>
              <a:pathLst>
                <a:path w="741045">
                  <a:moveTo>
                    <a:pt x="0" y="0"/>
                  </a:moveTo>
                  <a:lnTo>
                    <a:pt x="740778" y="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016106" y="313486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817614" y="3546347"/>
              <a:ext cx="211454" cy="0"/>
            </a:xfrm>
            <a:custGeom>
              <a:avLst/>
              <a:gdLst/>
              <a:ahLst/>
              <a:cxnLst/>
              <a:rect l="l" t="t" r="r" b="b"/>
              <a:pathLst>
                <a:path w="211454">
                  <a:moveTo>
                    <a:pt x="0" y="0"/>
                  </a:moveTo>
                  <a:lnTo>
                    <a:pt x="211061" y="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015971" y="3508245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73718" y="3642359"/>
              <a:ext cx="132080" cy="0"/>
            </a:xfrm>
            <a:custGeom>
              <a:avLst/>
              <a:gdLst/>
              <a:ahLst/>
              <a:cxnLst/>
              <a:rect l="l" t="t" r="r" b="b"/>
              <a:pathLst>
                <a:path w="132079">
                  <a:moveTo>
                    <a:pt x="131673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10220" y="360425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173722" y="3546624"/>
              <a:ext cx="741045" cy="3810"/>
            </a:xfrm>
            <a:custGeom>
              <a:avLst/>
              <a:gdLst/>
              <a:ahLst/>
              <a:cxnLst/>
              <a:rect l="l" t="t" r="r" b="b"/>
              <a:pathLst>
                <a:path w="741045" h="3810">
                  <a:moveTo>
                    <a:pt x="740816" y="327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110216" y="3508588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76377" y="0"/>
                  </a:moveTo>
                  <a:lnTo>
                    <a:pt x="0" y="37757"/>
                  </a:lnTo>
                  <a:lnTo>
                    <a:pt x="76034" y="76200"/>
                  </a:lnTo>
                  <a:lnTo>
                    <a:pt x="7637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76013" y="3243071"/>
              <a:ext cx="699135" cy="0"/>
            </a:xfrm>
            <a:custGeom>
              <a:avLst/>
              <a:gdLst/>
              <a:ahLst/>
              <a:cxnLst/>
              <a:rect l="l" t="t" r="r" b="b"/>
              <a:pathLst>
                <a:path w="699134">
                  <a:moveTo>
                    <a:pt x="698550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112505" y="320496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67632" y="2951225"/>
              <a:ext cx="1079500" cy="0"/>
            </a:xfrm>
            <a:custGeom>
              <a:avLst/>
              <a:gdLst/>
              <a:ahLst/>
              <a:cxnLst/>
              <a:rect l="l" t="t" r="r" b="b"/>
              <a:pathLst>
                <a:path w="1079500">
                  <a:moveTo>
                    <a:pt x="1079068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104124" y="291312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167619" y="2591561"/>
              <a:ext cx="408305" cy="0"/>
            </a:xfrm>
            <a:custGeom>
              <a:avLst/>
              <a:gdLst/>
              <a:ahLst/>
              <a:cxnLst/>
              <a:rect l="l" t="t" r="r" b="b"/>
              <a:pathLst>
                <a:path w="408304">
                  <a:moveTo>
                    <a:pt x="408241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104123" y="2553459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176010" y="2417825"/>
              <a:ext cx="890905" cy="3175"/>
            </a:xfrm>
            <a:custGeom>
              <a:avLst/>
              <a:gdLst/>
              <a:ahLst/>
              <a:cxnLst/>
              <a:rect l="l" t="t" r="r" b="b"/>
              <a:pathLst>
                <a:path w="890904" h="3175">
                  <a:moveTo>
                    <a:pt x="890422" y="0"/>
                  </a:moveTo>
                  <a:lnTo>
                    <a:pt x="0" y="2692"/>
                  </a:lnTo>
                </a:path>
              </a:pathLst>
            </a:custGeom>
            <a:ln w="12699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112504" y="2382381"/>
              <a:ext cx="76835" cy="76200"/>
            </a:xfrm>
            <a:custGeom>
              <a:avLst/>
              <a:gdLst/>
              <a:ahLst/>
              <a:cxnLst/>
              <a:rect l="l" t="t" r="r" b="b"/>
              <a:pathLst>
                <a:path w="76834" h="76200">
                  <a:moveTo>
                    <a:pt x="76085" y="0"/>
                  </a:moveTo>
                  <a:lnTo>
                    <a:pt x="0" y="38328"/>
                  </a:lnTo>
                  <a:lnTo>
                    <a:pt x="76314" y="76200"/>
                  </a:lnTo>
                  <a:lnTo>
                    <a:pt x="7608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176006" y="1878329"/>
              <a:ext cx="386715" cy="0"/>
            </a:xfrm>
            <a:custGeom>
              <a:avLst/>
              <a:gdLst/>
              <a:ahLst/>
              <a:cxnLst/>
              <a:rect l="l" t="t" r="r" b="b"/>
              <a:pathLst>
                <a:path w="386715">
                  <a:moveTo>
                    <a:pt x="386372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112506" y="18402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505102" y="1246659"/>
            <a:ext cx="14439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a)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Vertical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line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5625080" y="4215510"/>
            <a:ext cx="2980055" cy="1957070"/>
            <a:chOff x="5625080" y="4215510"/>
            <a:chExt cx="2980055" cy="1957070"/>
          </a:xfrm>
        </p:grpSpPr>
        <p:pic>
          <p:nvPicPr>
            <p:cNvPr id="59" name="object 5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1169" y="4748148"/>
              <a:ext cx="192532" cy="193294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76365" y="4398390"/>
              <a:ext cx="192532" cy="192532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8355" y="4395342"/>
              <a:ext cx="192531" cy="192532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41085" y="5510148"/>
              <a:ext cx="192532" cy="193294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08697" y="4928742"/>
              <a:ext cx="192531" cy="192532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95743" y="4215510"/>
              <a:ext cx="192531" cy="192532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7401" y="5580252"/>
              <a:ext cx="193294" cy="192531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38187" y="5979540"/>
              <a:ext cx="192531" cy="192531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70675" y="5883528"/>
              <a:ext cx="192531" cy="192531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947787" y="5886576"/>
              <a:ext cx="192531" cy="193294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99425" y="4755006"/>
              <a:ext cx="193294" cy="193294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0019" y="5288406"/>
              <a:ext cx="192531" cy="192531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36463" y="5144388"/>
              <a:ext cx="192532" cy="192532"/>
            </a:xfrm>
            <a:prstGeom prst="rect">
              <a:avLst/>
            </a:prstGeom>
          </p:spPr>
        </p:pic>
        <p:sp>
          <p:nvSpPr>
            <p:cNvPr id="72" name="object 72"/>
            <p:cNvSpPr/>
            <p:nvPr/>
          </p:nvSpPr>
          <p:spPr>
            <a:xfrm>
              <a:off x="5625080" y="5240273"/>
              <a:ext cx="2980055" cy="0"/>
            </a:xfrm>
            <a:custGeom>
              <a:avLst/>
              <a:gdLst/>
              <a:ahLst/>
              <a:cxnLst/>
              <a:rect l="l" t="t" r="r" b="b"/>
              <a:pathLst>
                <a:path w="2980054">
                  <a:moveTo>
                    <a:pt x="2979674" y="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147465" y="4941569"/>
              <a:ext cx="1905" cy="224790"/>
            </a:xfrm>
            <a:custGeom>
              <a:avLst/>
              <a:gdLst/>
              <a:ahLst/>
              <a:cxnLst/>
              <a:rect l="l" t="t" r="r" b="b"/>
              <a:pathLst>
                <a:path w="1904" h="224789">
                  <a:moveTo>
                    <a:pt x="1460" y="0"/>
                  </a:moveTo>
                  <a:lnTo>
                    <a:pt x="0" y="224421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109446" y="5153045"/>
              <a:ext cx="76200" cy="76835"/>
            </a:xfrm>
            <a:custGeom>
              <a:avLst/>
              <a:gdLst/>
              <a:ahLst/>
              <a:cxnLst/>
              <a:rect l="l" t="t" r="r" b="b"/>
              <a:pathLst>
                <a:path w="76200" h="76835">
                  <a:moveTo>
                    <a:pt x="0" y="0"/>
                  </a:moveTo>
                  <a:lnTo>
                    <a:pt x="37604" y="76441"/>
                  </a:lnTo>
                  <a:lnTo>
                    <a:pt x="76200" y="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574536" y="4588001"/>
              <a:ext cx="0" cy="577850"/>
            </a:xfrm>
            <a:custGeom>
              <a:avLst/>
              <a:gdLst/>
              <a:ahLst/>
              <a:cxnLst/>
              <a:rect l="l" t="t" r="r" b="b"/>
              <a:pathLst>
                <a:path h="577850">
                  <a:moveTo>
                    <a:pt x="0" y="0"/>
                  </a:moveTo>
                  <a:lnTo>
                    <a:pt x="0" y="577494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536441" y="515279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254240" y="4581143"/>
              <a:ext cx="0" cy="577850"/>
            </a:xfrm>
            <a:custGeom>
              <a:avLst/>
              <a:gdLst/>
              <a:ahLst/>
              <a:cxnLst/>
              <a:rect l="l" t="t" r="r" b="b"/>
              <a:pathLst>
                <a:path h="577850">
                  <a:moveTo>
                    <a:pt x="0" y="0"/>
                  </a:moveTo>
                  <a:lnTo>
                    <a:pt x="0" y="577494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216145" y="514593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691628" y="4401311"/>
              <a:ext cx="0" cy="764540"/>
            </a:xfrm>
            <a:custGeom>
              <a:avLst/>
              <a:gdLst/>
              <a:ahLst/>
              <a:cxnLst/>
              <a:rect l="l" t="t" r="r" b="b"/>
              <a:pathLst>
                <a:path h="764539">
                  <a:moveTo>
                    <a:pt x="0" y="0"/>
                  </a:moveTo>
                  <a:lnTo>
                    <a:pt x="0" y="764463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653533" y="515307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195310" y="4941569"/>
              <a:ext cx="0" cy="224790"/>
            </a:xfrm>
            <a:custGeom>
              <a:avLst/>
              <a:gdLst/>
              <a:ahLst/>
              <a:cxnLst/>
              <a:rect l="l" t="t" r="r" b="b"/>
              <a:pathLst>
                <a:path h="224789">
                  <a:moveTo>
                    <a:pt x="0" y="0"/>
                  </a:moveTo>
                  <a:lnTo>
                    <a:pt x="0" y="224421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57213" y="515329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6200" y="0"/>
                  </a:moveTo>
                  <a:lnTo>
                    <a:pt x="0" y="0"/>
                  </a:lnTo>
                  <a:lnTo>
                    <a:pt x="38100" y="762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004048" y="5313677"/>
              <a:ext cx="0" cy="273050"/>
            </a:xfrm>
            <a:custGeom>
              <a:avLst/>
              <a:gdLst/>
              <a:ahLst/>
              <a:cxnLst/>
              <a:rect l="l" t="t" r="r" b="b"/>
              <a:pathLst>
                <a:path h="273050">
                  <a:moveTo>
                    <a:pt x="0" y="27259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7965953" y="525017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043672" y="5312153"/>
              <a:ext cx="0" cy="577215"/>
            </a:xfrm>
            <a:custGeom>
              <a:avLst/>
              <a:gdLst/>
              <a:ahLst/>
              <a:cxnLst/>
              <a:rect l="l" t="t" r="r" b="b"/>
              <a:pathLst>
                <a:path h="577214">
                  <a:moveTo>
                    <a:pt x="0" y="576922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005577" y="524865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434072" y="5312162"/>
              <a:ext cx="0" cy="678815"/>
            </a:xfrm>
            <a:custGeom>
              <a:avLst/>
              <a:gdLst/>
              <a:ahLst/>
              <a:cxnLst/>
              <a:rect l="l" t="t" r="r" b="b"/>
              <a:pathLst>
                <a:path h="678814">
                  <a:moveTo>
                    <a:pt x="0" y="67844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395977" y="5248653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199"/>
                  </a:lnTo>
                  <a:lnTo>
                    <a:pt x="76200" y="7619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766560" y="5312149"/>
              <a:ext cx="0" cy="580390"/>
            </a:xfrm>
            <a:custGeom>
              <a:avLst/>
              <a:gdLst/>
              <a:ahLst/>
              <a:cxnLst/>
              <a:rect l="l" t="t" r="r" b="b"/>
              <a:pathLst>
                <a:path h="580389">
                  <a:moveTo>
                    <a:pt x="0" y="580085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728465" y="524865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236970" y="5312154"/>
              <a:ext cx="0" cy="204470"/>
            </a:xfrm>
            <a:custGeom>
              <a:avLst/>
              <a:gdLst/>
              <a:ahLst/>
              <a:cxnLst/>
              <a:rect l="l" t="t" r="r" b="b"/>
              <a:pathLst>
                <a:path h="204470">
                  <a:moveTo>
                    <a:pt x="0" y="204063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198873" y="5248654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375904" y="5248653"/>
              <a:ext cx="0" cy="45720"/>
            </a:xfrm>
            <a:custGeom>
              <a:avLst/>
              <a:gdLst/>
              <a:ahLst/>
              <a:cxnLst/>
              <a:rect l="l" t="t" r="r" b="b"/>
              <a:pathLst>
                <a:path h="45720">
                  <a:moveTo>
                    <a:pt x="0" y="4564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3492558" y="2899723"/>
            <a:ext cx="3617595" cy="1421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8722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Find</a:t>
            </a:r>
            <a:r>
              <a:rPr sz="16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direction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where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there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is </a:t>
            </a:r>
            <a:r>
              <a:rPr sz="1600" b="1" spc="-85" dirty="0">
                <a:solidFill>
                  <a:srgbClr val="00338D"/>
                </a:solidFill>
                <a:latin typeface="Tahoma"/>
                <a:cs typeface="Tahoma"/>
              </a:rPr>
              <a:t>most</a:t>
            </a:r>
            <a:r>
              <a:rPr sz="1600" b="1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375"/>
              </a:spcBef>
            </a:pPr>
            <a:endParaRPr sz="1600">
              <a:latin typeface="Tahoma"/>
              <a:cs typeface="Tahoma"/>
            </a:endParaRPr>
          </a:p>
          <a:p>
            <a:pPr marL="1978025">
              <a:lnSpc>
                <a:spcPct val="100000"/>
              </a:lnSpc>
            </a:pP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b)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00338D"/>
                </a:solidFill>
                <a:latin typeface="Tahoma"/>
                <a:cs typeface="Tahoma"/>
              </a:rPr>
              <a:t>Horizontal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line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7" name="object 9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98" name="object 98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9" name="object 9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  <p:sp>
        <p:nvSpPr>
          <p:cNvPr id="95" name="object 95"/>
          <p:cNvSpPr txBox="1"/>
          <p:nvPr/>
        </p:nvSpPr>
        <p:spPr>
          <a:xfrm>
            <a:off x="5107334" y="5101266"/>
            <a:ext cx="43878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40" dirty="0">
                <a:solidFill>
                  <a:srgbClr val="00338D"/>
                </a:solidFill>
                <a:latin typeface="Tahoma"/>
                <a:cs typeface="Tahoma"/>
              </a:rPr>
              <a:t>ev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1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20141" y="5925595"/>
            <a:ext cx="45224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000" u="sng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15"/>
              </a:rPr>
              <a:t>https://georgemdallas.wordpress.com/2013/10/30/principal-</a:t>
            </a:r>
            <a:r>
              <a:rPr sz="1000" u="sng" spc="70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15"/>
              </a:rPr>
              <a:t>component-</a:t>
            </a:r>
            <a:r>
              <a:rPr sz="1000" spc="70" dirty="0">
                <a:solidFill>
                  <a:srgbClr val="7AA62B"/>
                </a:solidFill>
                <a:latin typeface="Tahoma"/>
                <a:cs typeface="Tahoma"/>
                <a:hlinkClick r:id="rId15"/>
              </a:rPr>
              <a:t> </a:t>
            </a:r>
            <a:r>
              <a:rPr sz="1000" u="sng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15"/>
              </a:rPr>
              <a:t>analysis-</a:t>
            </a:r>
            <a:r>
              <a:rPr sz="1000" u="sng" spc="-25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15"/>
              </a:rPr>
              <a:t>4-</a:t>
            </a:r>
            <a:r>
              <a:rPr sz="1000" u="sng" spc="45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15"/>
              </a:rPr>
              <a:t>dummies-</a:t>
            </a:r>
            <a:r>
              <a:rPr sz="1000" u="sng" spc="50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15"/>
              </a:rPr>
              <a:t>eigenvectors-eigenvalues-</a:t>
            </a:r>
            <a:r>
              <a:rPr sz="1000" u="sng" spc="70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15"/>
              </a:rPr>
              <a:t>and-</a:t>
            </a:r>
            <a:r>
              <a:rPr sz="1000" u="sng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15"/>
              </a:rPr>
              <a:t>dimension-</a:t>
            </a:r>
            <a:r>
              <a:rPr sz="1000" u="sng" spc="45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15"/>
              </a:rPr>
              <a:t>reduction/</a:t>
            </a:r>
            <a:endParaRPr sz="1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307" y="1611020"/>
            <a:ext cx="7437755" cy="3761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35560" indent="-228600">
              <a:lnSpc>
                <a:spcPct val="150000"/>
              </a:lnSpc>
              <a:spcBef>
                <a:spcPts val="100"/>
              </a:spcBef>
              <a:buClr>
                <a:srgbClr val="00338D"/>
              </a:buClr>
              <a:buFont typeface="Arial MT"/>
              <a:buChar char="•"/>
              <a:tabLst>
                <a:tab pos="241300" algn="l"/>
              </a:tabLst>
            </a:pPr>
            <a:r>
              <a:rPr sz="1600" spc="155" dirty="0">
                <a:solidFill>
                  <a:srgbClr val="00338D"/>
                </a:solidFill>
                <a:latin typeface="Tahoma"/>
                <a:cs typeface="Tahoma"/>
              </a:rPr>
              <a:t>An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eigenvector</a:t>
            </a:r>
            <a:r>
              <a:rPr sz="1600" b="1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direction,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whereas</a:t>
            </a:r>
            <a:r>
              <a:rPr sz="1600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65" dirty="0">
                <a:solidFill>
                  <a:srgbClr val="00338D"/>
                </a:solidFill>
                <a:latin typeface="Tahoma"/>
                <a:cs typeface="Tahoma"/>
              </a:rPr>
              <a:t>an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eigenvalue</a:t>
            </a:r>
            <a:r>
              <a:rPr sz="1600" b="1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number,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00338D"/>
                </a:solidFill>
                <a:latin typeface="Tahoma"/>
                <a:cs typeface="Tahoma"/>
              </a:rPr>
              <a:t>telling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you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00338D"/>
                </a:solidFill>
                <a:latin typeface="Tahoma"/>
                <a:cs typeface="Tahoma"/>
              </a:rPr>
              <a:t>how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45" dirty="0">
                <a:solidFill>
                  <a:srgbClr val="00338D"/>
                </a:solidFill>
                <a:latin typeface="Tahoma"/>
                <a:cs typeface="Tahoma"/>
              </a:rPr>
              <a:t>much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(spread)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there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direction.</a:t>
            </a:r>
            <a:endParaRPr sz="1600">
              <a:latin typeface="Tahoma"/>
              <a:cs typeface="Tahoma"/>
            </a:endParaRPr>
          </a:p>
          <a:p>
            <a:pPr marL="241300" marR="572135" indent="-228600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Usually,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eigenvector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70" dirty="0">
                <a:solidFill>
                  <a:srgbClr val="7AA62B"/>
                </a:solidFill>
                <a:latin typeface="Tahoma"/>
                <a:cs typeface="Tahoma"/>
              </a:rPr>
              <a:t>highest</a:t>
            </a:r>
            <a:r>
              <a:rPr sz="1600" b="1" spc="2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7AA62B"/>
                </a:solidFill>
                <a:latin typeface="Tahoma"/>
                <a:cs typeface="Tahoma"/>
              </a:rPr>
              <a:t>eigenvalue</a:t>
            </a:r>
            <a:r>
              <a:rPr sz="1600" b="1" spc="4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7AA62B"/>
                </a:solidFill>
                <a:latin typeface="Tahoma"/>
                <a:cs typeface="Tahoma"/>
              </a:rPr>
              <a:t>principal </a:t>
            </a:r>
            <a:r>
              <a:rPr sz="1600" b="1" dirty="0">
                <a:solidFill>
                  <a:srgbClr val="7AA62B"/>
                </a:solidFill>
                <a:latin typeface="Tahoma"/>
                <a:cs typeface="Tahoma"/>
              </a:rPr>
              <a:t>component</a:t>
            </a:r>
            <a:r>
              <a:rPr sz="1600" b="1" spc="-5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dataset.</a:t>
            </a:r>
            <a:endParaRPr sz="1600">
              <a:latin typeface="Tahoma"/>
              <a:cs typeface="Tahoma"/>
            </a:endParaRPr>
          </a:p>
          <a:p>
            <a:pPr marL="241300" marR="603250" indent="-228600">
              <a:lnSpc>
                <a:spcPct val="15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amount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eigenvectors/values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exist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7AA62B"/>
                </a:solidFill>
                <a:latin typeface="Tahoma"/>
                <a:cs typeface="Tahoma"/>
              </a:rPr>
              <a:t>equals</a:t>
            </a:r>
            <a:r>
              <a:rPr sz="1600" b="1" spc="-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number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00338D"/>
                </a:solidFill>
                <a:latin typeface="Tahoma"/>
                <a:cs typeface="Tahoma"/>
              </a:rPr>
              <a:t>of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dimensions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set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has.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600" b="1" spc="-20" dirty="0">
                <a:solidFill>
                  <a:srgbClr val="7AA62B"/>
                </a:solidFill>
                <a:latin typeface="Tahoma"/>
                <a:cs typeface="Tahoma"/>
              </a:rPr>
              <a:t>WHY?</a:t>
            </a:r>
            <a:endParaRPr sz="1600">
              <a:latin typeface="Tahoma"/>
              <a:cs typeface="Tahoma"/>
            </a:endParaRPr>
          </a:p>
          <a:p>
            <a:pPr marL="698500" marR="5080" lvl="1" indent="-228600">
              <a:lnSpc>
                <a:spcPct val="150000"/>
              </a:lnSpc>
              <a:spcBef>
                <a:spcPts val="500"/>
              </a:spcBef>
              <a:buFont typeface="Arial MT"/>
              <a:buChar char="•"/>
              <a:tabLst>
                <a:tab pos="698500" algn="l"/>
              </a:tabLst>
            </a:pP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Eigenvectors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put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into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00338D"/>
                </a:solidFill>
                <a:latin typeface="Tahoma"/>
                <a:cs typeface="Tahoma"/>
              </a:rPr>
              <a:t>new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set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dimensions,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these </a:t>
            </a:r>
            <a:r>
              <a:rPr sz="1600" spc="140" dirty="0">
                <a:solidFill>
                  <a:srgbClr val="00338D"/>
                </a:solidFill>
                <a:latin typeface="Tahoma"/>
                <a:cs typeface="Tahoma"/>
              </a:rPr>
              <a:t>new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dimensions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must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5" dirty="0">
                <a:solidFill>
                  <a:srgbClr val="00338D"/>
                </a:solidFill>
                <a:latin typeface="Tahoma"/>
                <a:cs typeface="Tahoma"/>
              </a:rPr>
              <a:t>equal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original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amount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00338D"/>
                </a:solidFill>
                <a:latin typeface="Tahoma"/>
                <a:cs typeface="Tahoma"/>
              </a:rPr>
              <a:t>dimensions.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86449" rIns="0" bIns="0" rtlCol="0">
            <a:spAutoFit/>
          </a:bodyPr>
          <a:lstStyle/>
          <a:p>
            <a:pPr marL="1250950">
              <a:lnSpc>
                <a:spcPct val="100000"/>
              </a:lnSpc>
              <a:spcBef>
                <a:spcPts val="100"/>
              </a:spcBef>
            </a:pPr>
            <a:r>
              <a:rPr sz="3600" spc="-75" dirty="0"/>
              <a:t>Eigenvalues</a:t>
            </a:r>
            <a:r>
              <a:rPr sz="3600" spc="-90" dirty="0"/>
              <a:t> </a:t>
            </a:r>
            <a:r>
              <a:rPr sz="3600" spc="-370" dirty="0"/>
              <a:t>&amp;</a:t>
            </a:r>
            <a:r>
              <a:rPr sz="3600" spc="-45" dirty="0"/>
              <a:t> </a:t>
            </a:r>
            <a:r>
              <a:rPr sz="3600" spc="-70" dirty="0"/>
              <a:t>Eigenvectors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07244" y="6021688"/>
            <a:ext cx="8528685" cy="170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u="sng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https://georgemdallas.wordpress.com/2013/10/30/principal-</a:t>
            </a:r>
            <a:r>
              <a:rPr sz="950" u="sng" spc="70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component-</a:t>
            </a:r>
            <a:r>
              <a:rPr sz="950" u="sng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analysis-</a:t>
            </a:r>
            <a:r>
              <a:rPr sz="950" u="sng" spc="-25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4-</a:t>
            </a:r>
            <a:r>
              <a:rPr sz="950" u="sng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dummies-</a:t>
            </a:r>
            <a:r>
              <a:rPr sz="950" u="sng" spc="45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eigenvectors-eigenvalues-</a:t>
            </a:r>
            <a:r>
              <a:rPr sz="950" u="sng" spc="60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and-</a:t>
            </a:r>
            <a:r>
              <a:rPr sz="950" u="sng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dimension-</a:t>
            </a:r>
            <a:r>
              <a:rPr sz="950" u="sng" spc="45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2"/>
              </a:rPr>
              <a:t>reduction/</a:t>
            </a:r>
            <a:endParaRPr sz="9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0333" y="634339"/>
            <a:ext cx="178371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5978652" y="2759201"/>
            <a:ext cx="2388870" cy="492759"/>
          </a:xfrm>
          <a:custGeom>
            <a:avLst/>
            <a:gdLst/>
            <a:ahLst/>
            <a:cxnLst/>
            <a:rect l="l" t="t" r="r" b="b"/>
            <a:pathLst>
              <a:path w="2388870" h="492760">
                <a:moveTo>
                  <a:pt x="2388870" y="0"/>
                </a:moveTo>
                <a:lnTo>
                  <a:pt x="0" y="0"/>
                </a:lnTo>
                <a:lnTo>
                  <a:pt x="0" y="492251"/>
                </a:lnTo>
                <a:lnTo>
                  <a:pt x="2388870" y="492251"/>
                </a:lnTo>
                <a:lnTo>
                  <a:pt x="2388870" y="0"/>
                </a:lnTo>
                <a:close/>
              </a:path>
            </a:pathLst>
          </a:custGeom>
          <a:solidFill>
            <a:srgbClr val="E6E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74460" y="1588008"/>
          <a:ext cx="2898774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91DBFF"/>
                      </a:solidFill>
                      <a:prstDash val="solid"/>
                    </a:lnR>
                    <a:lnB w="12700">
                      <a:solidFill>
                        <a:srgbClr val="91DB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639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200" b="1" spc="45" dirty="0">
                          <a:solidFill>
                            <a:srgbClr val="91DBFF"/>
                          </a:solidFill>
                          <a:latin typeface="Tahoma"/>
                          <a:cs typeface="Tahoma"/>
                        </a:rPr>
                        <a:t>PCA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67310" marB="0">
                    <a:lnL w="38100">
                      <a:solidFill>
                        <a:srgbClr val="91DBFF"/>
                      </a:solidFill>
                      <a:prstDash val="solid"/>
                    </a:lnL>
                    <a:lnR w="38100">
                      <a:solidFill>
                        <a:srgbClr val="91DBFF"/>
                      </a:solidFill>
                      <a:prstDash val="solid"/>
                    </a:lnR>
                    <a:lnT w="38100">
                      <a:solidFill>
                        <a:srgbClr val="91DB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68580">
                        <a:lnSpc>
                          <a:spcPts val="3779"/>
                        </a:lnSpc>
                      </a:pPr>
                      <a:r>
                        <a:rPr sz="3200" b="1" spc="-2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03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91DBFF"/>
                      </a:solidFill>
                      <a:prstDash val="solid"/>
                    </a:lnL>
                    <a:lnR w="38100">
                      <a:solidFill>
                        <a:srgbClr val="91DBFF"/>
                      </a:solidFill>
                      <a:prstDash val="solid"/>
                    </a:lnR>
                    <a:lnT w="12700">
                      <a:solidFill>
                        <a:srgbClr val="91DBFF"/>
                      </a:solidFill>
                      <a:prstDash val="solid"/>
                    </a:lnT>
                    <a:lnB w="12700">
                      <a:solidFill>
                        <a:srgbClr val="91DBFF"/>
                      </a:solidFill>
                      <a:prstDash val="solid"/>
                    </a:lnB>
                    <a:solidFill>
                      <a:srgbClr val="91DB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91DBFF"/>
                      </a:solidFill>
                      <a:prstDash val="solid"/>
                    </a:lnL>
                    <a:lnR w="12700">
                      <a:solidFill>
                        <a:srgbClr val="91DBFF"/>
                      </a:solidFill>
                      <a:prstDash val="solid"/>
                    </a:lnR>
                    <a:lnB w="12700">
                      <a:solidFill>
                        <a:srgbClr val="91DBFF"/>
                      </a:solidFill>
                      <a:prstDash val="solid"/>
                    </a:lnB>
                    <a:solidFill>
                      <a:srgbClr val="91DB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1DBFF"/>
                      </a:solidFill>
                      <a:prstDash val="solid"/>
                    </a:lnL>
                    <a:lnR w="38100">
                      <a:solidFill>
                        <a:srgbClr val="91DB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 gridSpan="3">
                  <a:txBody>
                    <a:bodyPr/>
                    <a:lstStyle/>
                    <a:p>
                      <a:pPr marL="539115">
                        <a:lnSpc>
                          <a:spcPts val="3775"/>
                        </a:lnSpc>
                      </a:pPr>
                      <a:r>
                        <a:rPr sz="3200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3200" spc="-114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3200" spc="265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Math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38100">
                      <a:solidFill>
                        <a:srgbClr val="91DBFF"/>
                      </a:solidFill>
                      <a:prstDash val="solid"/>
                    </a:lnR>
                    <a:lnT w="12700" cap="flat" cmpd="sng" algn="ctr">
                      <a:solidFill>
                        <a:srgbClr val="91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91DBFF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91DBFF"/>
                      </a:solidFill>
                      <a:prstDash val="solid"/>
                    </a:lnL>
                    <a:lnR w="38100">
                      <a:solidFill>
                        <a:srgbClr val="91DBFF"/>
                      </a:solidFill>
                      <a:prstDash val="solid"/>
                    </a:lnR>
                    <a:lnB w="38100">
                      <a:solidFill>
                        <a:srgbClr val="91DB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343655" y="4139946"/>
            <a:ext cx="2374900" cy="2016760"/>
          </a:xfrm>
          <a:custGeom>
            <a:avLst/>
            <a:gdLst/>
            <a:ahLst/>
            <a:cxnLst/>
            <a:rect l="l" t="t" r="r" b="b"/>
            <a:pathLst>
              <a:path w="2374900" h="2016760">
                <a:moveTo>
                  <a:pt x="0" y="0"/>
                </a:moveTo>
                <a:lnTo>
                  <a:pt x="2374392" y="0"/>
                </a:lnTo>
                <a:lnTo>
                  <a:pt x="2374392" y="2016251"/>
                </a:lnTo>
                <a:lnTo>
                  <a:pt x="0" y="201625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AA6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705" y="4194853"/>
            <a:ext cx="23368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95"/>
              </a:spcBef>
            </a:pPr>
            <a:r>
              <a:rPr sz="3200" b="1" spc="-90" dirty="0">
                <a:solidFill>
                  <a:srgbClr val="7AA62B"/>
                </a:solidFill>
                <a:latin typeface="Tahoma"/>
                <a:cs typeface="Tahoma"/>
              </a:rPr>
              <a:t>Hands-</a:t>
            </a:r>
            <a:r>
              <a:rPr sz="3200" b="1" spc="-25" dirty="0">
                <a:solidFill>
                  <a:srgbClr val="7AA62B"/>
                </a:solidFill>
                <a:latin typeface="Tahoma"/>
                <a:cs typeface="Tahoma"/>
              </a:rPr>
              <a:t>on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1814" y="4752213"/>
            <a:ext cx="540385" cy="540385"/>
          </a:xfrm>
          <a:prstGeom prst="rect">
            <a:avLst/>
          </a:prstGeom>
          <a:solidFill>
            <a:srgbClr val="7AA62B"/>
          </a:solidFill>
          <a:ln w="12700">
            <a:solidFill>
              <a:srgbClr val="7AA62B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5"/>
              </a:spcBef>
            </a:pPr>
            <a:r>
              <a:rPr sz="3200" b="1" spc="-290" dirty="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6100" y="5292090"/>
            <a:ext cx="2038350" cy="492759"/>
          </a:xfrm>
          <a:custGeom>
            <a:avLst/>
            <a:gdLst/>
            <a:ahLst/>
            <a:cxnLst/>
            <a:rect l="l" t="t" r="r" b="b"/>
            <a:pathLst>
              <a:path w="2038350" h="492760">
                <a:moveTo>
                  <a:pt x="2038350" y="0"/>
                </a:moveTo>
                <a:lnTo>
                  <a:pt x="0" y="0"/>
                </a:lnTo>
                <a:lnTo>
                  <a:pt x="0" y="492252"/>
                </a:lnTo>
                <a:lnTo>
                  <a:pt x="2038350" y="492252"/>
                </a:lnTo>
                <a:lnTo>
                  <a:pt x="2038350" y="0"/>
                </a:lnTo>
                <a:close/>
              </a:path>
            </a:pathLst>
          </a:custGeom>
          <a:solidFill>
            <a:srgbClr val="E6E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32097" y="5273449"/>
            <a:ext cx="1203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200" dirty="0">
                <a:solidFill>
                  <a:srgbClr val="6D6C66"/>
                </a:solidFill>
                <a:latin typeface="Tahoma"/>
                <a:cs typeface="Tahoma"/>
              </a:rPr>
              <a:t>Crime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9249" y="5761295"/>
            <a:ext cx="136207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45" dirty="0">
                <a:solidFill>
                  <a:srgbClr val="6D6C66"/>
                </a:solidFill>
                <a:latin typeface="Tahoma"/>
                <a:cs typeface="Tahoma"/>
              </a:rPr>
              <a:t>Case-</a:t>
            </a:r>
            <a:r>
              <a:rPr sz="1900" spc="3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96767" y="2777489"/>
            <a:ext cx="2467610" cy="493395"/>
          </a:xfrm>
          <a:custGeom>
            <a:avLst/>
            <a:gdLst/>
            <a:ahLst/>
            <a:cxnLst/>
            <a:rect l="l" t="t" r="r" b="b"/>
            <a:pathLst>
              <a:path w="2467610" h="493395">
                <a:moveTo>
                  <a:pt x="2467356" y="0"/>
                </a:moveTo>
                <a:lnTo>
                  <a:pt x="0" y="0"/>
                </a:lnTo>
                <a:lnTo>
                  <a:pt x="0" y="493013"/>
                </a:lnTo>
                <a:lnTo>
                  <a:pt x="2467356" y="493013"/>
                </a:lnTo>
                <a:lnTo>
                  <a:pt x="2467356" y="0"/>
                </a:lnTo>
                <a:close/>
              </a:path>
            </a:pathLst>
          </a:custGeom>
          <a:solidFill>
            <a:srgbClr val="E6E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083432" y="1607058"/>
          <a:ext cx="2863215" cy="2014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96DC"/>
                      </a:solidFill>
                      <a:prstDash val="solid"/>
                    </a:lnR>
                    <a:lnB w="12700">
                      <a:solidFill>
                        <a:srgbClr val="0096DC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6454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3200" b="1" spc="45" dirty="0">
                          <a:solidFill>
                            <a:srgbClr val="0096DC"/>
                          </a:solidFill>
                          <a:latin typeface="Tahoma"/>
                          <a:cs typeface="Tahoma"/>
                        </a:rPr>
                        <a:t>PCA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66675" marB="0">
                    <a:lnL w="38100">
                      <a:solidFill>
                        <a:srgbClr val="0096DC"/>
                      </a:solidFill>
                      <a:prstDash val="solid"/>
                    </a:lnL>
                    <a:lnR w="38100">
                      <a:solidFill>
                        <a:srgbClr val="0096DC"/>
                      </a:solidFill>
                      <a:prstDash val="solid"/>
                    </a:lnR>
                    <a:lnT w="38100">
                      <a:solidFill>
                        <a:srgbClr val="0096DC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115">
                <a:tc>
                  <a:txBody>
                    <a:bodyPr/>
                    <a:lstStyle/>
                    <a:p>
                      <a:pPr marL="2667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3200" b="1" spc="-2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02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15240" marB="0">
                    <a:lnL w="12700">
                      <a:solidFill>
                        <a:srgbClr val="0096DC"/>
                      </a:solidFill>
                      <a:prstDash val="solid"/>
                    </a:lnL>
                    <a:lnR w="38100">
                      <a:solidFill>
                        <a:srgbClr val="0096DC"/>
                      </a:solidFill>
                      <a:prstDash val="solid"/>
                    </a:lnR>
                    <a:lnT w="12700">
                      <a:solidFill>
                        <a:srgbClr val="0096DC"/>
                      </a:solidFill>
                      <a:prstDash val="solid"/>
                    </a:lnT>
                    <a:lnB w="12700">
                      <a:solidFill>
                        <a:srgbClr val="0096DC"/>
                      </a:solidFill>
                      <a:prstDash val="solid"/>
                    </a:lnB>
                    <a:solidFill>
                      <a:srgbClr val="0096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96DC"/>
                      </a:solidFill>
                      <a:prstDash val="solid"/>
                    </a:lnL>
                    <a:lnR w="12700">
                      <a:solidFill>
                        <a:srgbClr val="0096DC"/>
                      </a:solidFill>
                      <a:prstDash val="solid"/>
                    </a:lnR>
                    <a:lnB w="12700">
                      <a:solidFill>
                        <a:srgbClr val="0096DC"/>
                      </a:solidFill>
                      <a:prstDash val="solid"/>
                    </a:lnB>
                    <a:solidFill>
                      <a:srgbClr val="0096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96DC"/>
                      </a:solidFill>
                      <a:prstDash val="solid"/>
                    </a:lnL>
                    <a:lnR w="38100">
                      <a:solidFill>
                        <a:srgbClr val="0096DC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125">
                <a:tc gridSpan="3">
                  <a:txBody>
                    <a:bodyPr/>
                    <a:lstStyle/>
                    <a:p>
                      <a:pPr marL="491490">
                        <a:lnSpc>
                          <a:spcPts val="3779"/>
                        </a:lnSpc>
                      </a:pPr>
                      <a:r>
                        <a:rPr sz="3200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3200" spc="-114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3200" spc="80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Basics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38100">
                      <a:solidFill>
                        <a:srgbClr val="0096DC"/>
                      </a:solidFill>
                      <a:prstDash val="solid"/>
                    </a:lnR>
                    <a:lnT w="12700" cap="flat" cmpd="sng" algn="ctr">
                      <a:solidFill>
                        <a:srgbClr val="0096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96DC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96DC"/>
                      </a:solidFill>
                      <a:prstDash val="solid"/>
                    </a:lnL>
                    <a:lnR w="38100">
                      <a:solidFill>
                        <a:srgbClr val="0096DC"/>
                      </a:solidFill>
                      <a:prstDash val="solid"/>
                    </a:lnR>
                    <a:lnB w="38100">
                      <a:solidFill>
                        <a:srgbClr val="0096DC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40588" y="1612391"/>
          <a:ext cx="2625725" cy="2015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338D"/>
                      </a:solidFill>
                      <a:prstDash val="solid"/>
                    </a:lnR>
                    <a:lnB w="12700">
                      <a:solidFill>
                        <a:srgbClr val="7AA62B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200" b="1" spc="-25" dirty="0">
                          <a:solidFill>
                            <a:srgbClr val="00338D"/>
                          </a:solidFill>
                          <a:latin typeface="Tahoma"/>
                          <a:cs typeface="Tahoma"/>
                        </a:rPr>
                        <a:t>EFA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67310" marB="0">
                    <a:lnL w="38100">
                      <a:solidFill>
                        <a:srgbClr val="00338D"/>
                      </a:solidFill>
                      <a:prstDash val="solid"/>
                    </a:lnL>
                    <a:lnR w="38100">
                      <a:solidFill>
                        <a:srgbClr val="00338D"/>
                      </a:solidFill>
                      <a:prstDash val="solid"/>
                    </a:lnR>
                    <a:lnT w="38100">
                      <a:solidFill>
                        <a:srgbClr val="00338D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 gridSpan="2">
                  <a:txBody>
                    <a:bodyPr/>
                    <a:lstStyle/>
                    <a:p>
                      <a:pPr marL="2286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3200" b="1" spc="-2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01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7AA62B"/>
                      </a:solidFill>
                      <a:prstDash val="solid"/>
                    </a:lnL>
                    <a:lnR w="12700">
                      <a:solidFill>
                        <a:srgbClr val="7AA62B"/>
                      </a:solidFill>
                      <a:prstDash val="solid"/>
                    </a:lnR>
                    <a:lnT w="12700">
                      <a:solidFill>
                        <a:srgbClr val="7AA62B"/>
                      </a:solidFill>
                      <a:prstDash val="solid"/>
                    </a:lnT>
                    <a:lnB w="12700">
                      <a:solidFill>
                        <a:srgbClr val="7AA62B"/>
                      </a:solidFill>
                      <a:prstDash val="solid"/>
                    </a:lnB>
                    <a:solidFill>
                      <a:srgbClr val="00338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7AA62B"/>
                      </a:solidFill>
                      <a:prstDash val="solid"/>
                    </a:lnL>
                    <a:lnR w="38100">
                      <a:solidFill>
                        <a:srgbClr val="00338D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3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00338D"/>
                      </a:solidFill>
                      <a:prstDash val="solid"/>
                    </a:lnR>
                    <a:lnT w="12700">
                      <a:solidFill>
                        <a:srgbClr val="7AA62B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851535">
                        <a:lnSpc>
                          <a:spcPts val="3790"/>
                        </a:lnSpc>
                      </a:pPr>
                      <a:r>
                        <a:rPr sz="3200" spc="-10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Intro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38100">
                      <a:solidFill>
                        <a:srgbClr val="00338D"/>
                      </a:solidFill>
                      <a:prstDash val="solid"/>
                    </a:lnL>
                    <a:lnR w="38100">
                      <a:solidFill>
                        <a:srgbClr val="00338D"/>
                      </a:solidFill>
                      <a:prstDash val="solid"/>
                    </a:lnR>
                    <a:lnB w="38100">
                      <a:solidFill>
                        <a:srgbClr val="00338D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4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75" dirty="0"/>
              <a:t>Eigenvalues</a:t>
            </a:r>
            <a:r>
              <a:rPr sz="3600" spc="-130" dirty="0"/>
              <a:t> </a:t>
            </a:r>
            <a:r>
              <a:rPr sz="3600" spc="-370" dirty="0"/>
              <a:t>&amp;</a:t>
            </a:r>
            <a:r>
              <a:rPr sz="3600" spc="-45" dirty="0"/>
              <a:t> </a:t>
            </a:r>
            <a:r>
              <a:rPr sz="3600" spc="-105" dirty="0"/>
              <a:t>Eigenvectors:</a:t>
            </a:r>
            <a:r>
              <a:rPr sz="3600" spc="-90" dirty="0"/>
              <a:t> </a:t>
            </a:r>
            <a:r>
              <a:rPr sz="3600" spc="-270" dirty="0"/>
              <a:t>Illustration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676275" y="5661278"/>
            <a:ext cx="7792720" cy="647065"/>
          </a:xfrm>
          <a:prstGeom prst="rect">
            <a:avLst/>
          </a:prstGeom>
          <a:ln w="12700">
            <a:solidFill>
              <a:srgbClr val="7AA62B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number</a:t>
            </a:r>
            <a:r>
              <a:rPr sz="1800" spc="-35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eigenpairs</a:t>
            </a:r>
            <a:r>
              <a:rPr sz="1800" spc="-25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8D"/>
                </a:solidFill>
                <a:latin typeface="Calibri"/>
                <a:cs typeface="Calibri"/>
              </a:rPr>
              <a:t>corresponds</a:t>
            </a:r>
            <a:r>
              <a:rPr sz="1800" spc="-35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number</a:t>
            </a:r>
            <a:r>
              <a:rPr sz="1800" spc="-35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variables</a:t>
            </a:r>
            <a:r>
              <a:rPr sz="1800" spc="-45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in</a:t>
            </a:r>
            <a:r>
              <a:rPr sz="1800" spc="-35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8D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25" dirty="0">
                <a:solidFill>
                  <a:srgbClr val="00338D"/>
                </a:solidFill>
                <a:latin typeface="Calibri"/>
                <a:cs typeface="Calibri"/>
              </a:rPr>
              <a:t>However,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usually</a:t>
            </a:r>
            <a:r>
              <a:rPr sz="1800" spc="-40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2</a:t>
            </a:r>
            <a:r>
              <a:rPr sz="1800" spc="-45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or</a:t>
            </a:r>
            <a:r>
              <a:rPr sz="1800" spc="-40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more</a:t>
            </a:r>
            <a:r>
              <a:rPr sz="1800" spc="-35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8D"/>
                </a:solidFill>
                <a:latin typeface="Calibri"/>
                <a:cs typeface="Calibri"/>
              </a:rPr>
              <a:t>eigenvectors</a:t>
            </a:r>
            <a:r>
              <a:rPr sz="1800" spc="-30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explain</a:t>
            </a:r>
            <a:r>
              <a:rPr sz="1800" spc="-30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most</a:t>
            </a:r>
            <a:r>
              <a:rPr sz="1800" spc="-50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of</a:t>
            </a:r>
            <a:r>
              <a:rPr sz="1800" spc="-45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the</a:t>
            </a:r>
            <a:r>
              <a:rPr sz="1800" spc="-30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variation</a:t>
            </a:r>
            <a:r>
              <a:rPr sz="1800" spc="-50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in</a:t>
            </a:r>
            <a:r>
              <a:rPr sz="1800" spc="-40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338D"/>
                </a:solidFill>
                <a:latin typeface="Calibri"/>
                <a:cs typeface="Calibri"/>
              </a:rPr>
              <a:t>the</a:t>
            </a:r>
            <a:r>
              <a:rPr sz="1800" spc="-35" dirty="0">
                <a:solidFill>
                  <a:srgbClr val="00338D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338D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4820" y="4719927"/>
            <a:ext cx="309689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100" spc="80" dirty="0">
                <a:solidFill>
                  <a:srgbClr val="00338D"/>
                </a:solidFill>
                <a:latin typeface="Tahoma"/>
                <a:cs typeface="Tahoma"/>
              </a:rPr>
              <a:t>c)</a:t>
            </a:r>
            <a:r>
              <a:rPr sz="11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1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70" dirty="0">
                <a:solidFill>
                  <a:srgbClr val="00338D"/>
                </a:solidFill>
                <a:latin typeface="Tahoma"/>
                <a:cs typeface="Tahoma"/>
              </a:rPr>
              <a:t>two</a:t>
            </a:r>
            <a:r>
              <a:rPr sz="11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65" dirty="0">
                <a:solidFill>
                  <a:srgbClr val="00338D"/>
                </a:solidFill>
                <a:latin typeface="Tahoma"/>
                <a:cs typeface="Tahoma"/>
              </a:rPr>
              <a:t>eigenvectors</a:t>
            </a:r>
            <a:r>
              <a:rPr sz="11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75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1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65" dirty="0">
                <a:solidFill>
                  <a:srgbClr val="00338D"/>
                </a:solidFill>
                <a:latin typeface="Tahoma"/>
                <a:cs typeface="Tahoma"/>
              </a:rPr>
              <a:t>perpendicular</a:t>
            </a:r>
            <a:r>
              <a:rPr sz="11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35" dirty="0">
                <a:solidFill>
                  <a:srgbClr val="00338D"/>
                </a:solidFill>
                <a:latin typeface="Tahoma"/>
                <a:cs typeface="Tahoma"/>
              </a:rPr>
              <a:t>to </a:t>
            </a:r>
            <a:r>
              <a:rPr sz="1100" spc="70" dirty="0">
                <a:solidFill>
                  <a:srgbClr val="00338D"/>
                </a:solidFill>
                <a:latin typeface="Tahoma"/>
                <a:cs typeface="Tahoma"/>
              </a:rPr>
              <a:t>span</a:t>
            </a:r>
            <a:r>
              <a:rPr sz="11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75" dirty="0">
                <a:solidFill>
                  <a:srgbClr val="00338D"/>
                </a:solidFill>
                <a:latin typeface="Tahoma"/>
                <a:cs typeface="Tahoma"/>
              </a:rPr>
              <a:t>whole</a:t>
            </a:r>
            <a:r>
              <a:rPr sz="11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-40" dirty="0">
                <a:solidFill>
                  <a:srgbClr val="00338D"/>
                </a:solidFill>
                <a:latin typeface="Tahoma"/>
                <a:cs typeface="Tahoma"/>
              </a:rPr>
              <a:t>x-</a:t>
            </a:r>
            <a:r>
              <a:rPr sz="1100" dirty="0">
                <a:solidFill>
                  <a:srgbClr val="00338D"/>
                </a:solidFill>
                <a:latin typeface="Tahoma"/>
                <a:cs typeface="Tahoma"/>
              </a:rPr>
              <a:t>y</a:t>
            </a:r>
            <a:r>
              <a:rPr sz="11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95" dirty="0">
                <a:solidFill>
                  <a:srgbClr val="00338D"/>
                </a:solidFill>
                <a:latin typeface="Tahoma"/>
                <a:cs typeface="Tahoma"/>
              </a:rPr>
              <a:t>area</a:t>
            </a:r>
            <a:r>
              <a:rPr sz="11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35" dirty="0">
                <a:solidFill>
                  <a:srgbClr val="00338D"/>
                </a:solidFill>
                <a:latin typeface="Tahoma"/>
                <a:cs typeface="Tahoma"/>
              </a:rPr>
              <a:t>effectively.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70762" y="4591358"/>
            <a:ext cx="3299460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100" spc="50" dirty="0">
                <a:solidFill>
                  <a:srgbClr val="00338D"/>
                </a:solidFill>
                <a:latin typeface="Tahoma"/>
                <a:cs typeface="Tahoma"/>
              </a:rPr>
              <a:t>d)</a:t>
            </a:r>
            <a:r>
              <a:rPr sz="11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1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65" dirty="0">
                <a:solidFill>
                  <a:srgbClr val="00338D"/>
                </a:solidFill>
                <a:latin typeface="Tahoma"/>
                <a:cs typeface="Tahoma"/>
              </a:rPr>
              <a:t>eigenvectors</a:t>
            </a:r>
            <a:r>
              <a:rPr sz="11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100" dirty="0">
                <a:solidFill>
                  <a:srgbClr val="00338D"/>
                </a:solidFill>
                <a:latin typeface="Tahoma"/>
                <a:cs typeface="Tahoma"/>
              </a:rPr>
              <a:t>have</a:t>
            </a:r>
            <a:r>
              <a:rPr sz="11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65" dirty="0">
                <a:solidFill>
                  <a:srgbClr val="00338D"/>
                </a:solidFill>
                <a:latin typeface="Tahoma"/>
                <a:cs typeface="Tahoma"/>
              </a:rPr>
              <a:t>given</a:t>
            </a:r>
            <a:r>
              <a:rPr sz="11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338D"/>
                </a:solidFill>
                <a:latin typeface="Tahoma"/>
                <a:cs typeface="Tahoma"/>
              </a:rPr>
              <a:t>us</a:t>
            </a:r>
            <a:r>
              <a:rPr sz="11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17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1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95" dirty="0">
                <a:solidFill>
                  <a:srgbClr val="00338D"/>
                </a:solidFill>
                <a:latin typeface="Tahoma"/>
                <a:cs typeface="Tahoma"/>
              </a:rPr>
              <a:t>much</a:t>
            </a:r>
            <a:r>
              <a:rPr sz="11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50" dirty="0">
                <a:solidFill>
                  <a:srgbClr val="00338D"/>
                </a:solidFill>
                <a:latin typeface="Tahoma"/>
                <a:cs typeface="Tahoma"/>
              </a:rPr>
              <a:t>more </a:t>
            </a:r>
            <a:r>
              <a:rPr sz="1100" dirty="0">
                <a:solidFill>
                  <a:srgbClr val="00338D"/>
                </a:solidFill>
                <a:latin typeface="Tahoma"/>
                <a:cs typeface="Tahoma"/>
              </a:rPr>
              <a:t>useful</a:t>
            </a:r>
            <a:r>
              <a:rPr sz="11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338D"/>
                </a:solidFill>
                <a:latin typeface="Tahoma"/>
                <a:cs typeface="Tahoma"/>
              </a:rPr>
              <a:t>axis</a:t>
            </a:r>
            <a:r>
              <a:rPr sz="11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6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1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60" dirty="0">
                <a:solidFill>
                  <a:srgbClr val="00338D"/>
                </a:solidFill>
                <a:latin typeface="Tahoma"/>
                <a:cs typeface="Tahoma"/>
              </a:rPr>
              <a:t>frame</a:t>
            </a:r>
            <a:r>
              <a:rPr sz="11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1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12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1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338D"/>
                </a:solidFill>
                <a:latin typeface="Tahoma"/>
                <a:cs typeface="Tahoma"/>
              </a:rPr>
              <a:t>in.</a:t>
            </a:r>
            <a:r>
              <a:rPr sz="11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85" dirty="0">
                <a:solidFill>
                  <a:srgbClr val="00338D"/>
                </a:solidFill>
                <a:latin typeface="Tahoma"/>
                <a:cs typeface="Tahoma"/>
              </a:rPr>
              <a:t>We</a:t>
            </a:r>
            <a:r>
              <a:rPr sz="11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135" dirty="0">
                <a:solidFill>
                  <a:srgbClr val="00338D"/>
                </a:solidFill>
                <a:latin typeface="Tahoma"/>
                <a:cs typeface="Tahoma"/>
              </a:rPr>
              <a:t>can</a:t>
            </a:r>
            <a:r>
              <a:rPr sz="11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85" dirty="0">
                <a:solidFill>
                  <a:srgbClr val="00338D"/>
                </a:solidFill>
                <a:latin typeface="Tahoma"/>
                <a:cs typeface="Tahoma"/>
              </a:rPr>
              <a:t>now</a:t>
            </a:r>
            <a:r>
              <a:rPr sz="11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-25" dirty="0">
                <a:solidFill>
                  <a:srgbClr val="00338D"/>
                </a:solidFill>
                <a:latin typeface="Tahoma"/>
                <a:cs typeface="Tahoma"/>
              </a:rPr>
              <a:t>re- </a:t>
            </a:r>
            <a:r>
              <a:rPr sz="1100" spc="60" dirty="0">
                <a:solidFill>
                  <a:srgbClr val="00338D"/>
                </a:solidFill>
                <a:latin typeface="Tahoma"/>
                <a:cs typeface="Tahoma"/>
              </a:rPr>
              <a:t>frame</a:t>
            </a:r>
            <a:r>
              <a:rPr sz="11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1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12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1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1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55" dirty="0">
                <a:solidFill>
                  <a:srgbClr val="00338D"/>
                </a:solidFill>
                <a:latin typeface="Tahoma"/>
                <a:cs typeface="Tahoma"/>
              </a:rPr>
              <a:t>these</a:t>
            </a:r>
            <a:r>
              <a:rPr sz="11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95" dirty="0">
                <a:solidFill>
                  <a:srgbClr val="00338D"/>
                </a:solidFill>
                <a:latin typeface="Tahoma"/>
                <a:cs typeface="Tahoma"/>
              </a:rPr>
              <a:t>new</a:t>
            </a:r>
            <a:r>
              <a:rPr sz="11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00338D"/>
                </a:solidFill>
                <a:latin typeface="Tahoma"/>
                <a:cs typeface="Tahoma"/>
              </a:rPr>
              <a:t>dimensions.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87651" y="1922272"/>
            <a:ext cx="1906905" cy="1212215"/>
            <a:chOff x="787651" y="1922272"/>
            <a:chExt cx="1906905" cy="1212215"/>
          </a:xfrm>
        </p:grpSpPr>
        <p:sp>
          <p:nvSpPr>
            <p:cNvPr id="7" name="object 7"/>
            <p:cNvSpPr/>
            <p:nvPr/>
          </p:nvSpPr>
          <p:spPr>
            <a:xfrm>
              <a:off x="1188338" y="1928622"/>
              <a:ext cx="0" cy="1199515"/>
            </a:xfrm>
            <a:custGeom>
              <a:avLst/>
              <a:gdLst/>
              <a:ahLst/>
              <a:cxnLst/>
              <a:rect l="l" t="t" r="r" b="b"/>
              <a:pathLst>
                <a:path h="1199514">
                  <a:moveTo>
                    <a:pt x="0" y="0"/>
                  </a:moveTo>
                  <a:lnTo>
                    <a:pt x="0" y="1198994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3894" y="3051413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0"/>
                  </a:moveTo>
                  <a:lnTo>
                    <a:pt x="44450" y="7620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43892" y="1928624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0" y="76200"/>
                  </a:moveTo>
                  <a:lnTo>
                    <a:pt x="44450" y="0"/>
                  </a:lnTo>
                  <a:lnTo>
                    <a:pt x="88900" y="7620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94002" y="2707766"/>
              <a:ext cx="1894205" cy="0"/>
            </a:xfrm>
            <a:custGeom>
              <a:avLst/>
              <a:gdLst/>
              <a:ahLst/>
              <a:cxnLst/>
              <a:rect l="l" t="t" r="r" b="b"/>
              <a:pathLst>
                <a:path w="1894205">
                  <a:moveTo>
                    <a:pt x="189368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4001" y="2663313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76200" y="0"/>
                  </a:moveTo>
                  <a:lnTo>
                    <a:pt x="0" y="44450"/>
                  </a:lnTo>
                  <a:lnTo>
                    <a:pt x="76200" y="8890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11484" y="2663313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0" y="88900"/>
                  </a:moveTo>
                  <a:lnTo>
                    <a:pt x="76200" y="4445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454912" y="2707209"/>
            <a:ext cx="9271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0" dirty="0">
                <a:solidFill>
                  <a:srgbClr val="2A2A27"/>
                </a:solidFill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36858" y="2021092"/>
            <a:ext cx="673100" cy="564515"/>
            <a:chOff x="1536858" y="2021092"/>
            <a:chExt cx="673100" cy="564515"/>
          </a:xfrm>
        </p:grpSpPr>
        <p:sp>
          <p:nvSpPr>
            <p:cNvPr id="15" name="object 15"/>
            <p:cNvSpPr/>
            <p:nvPr/>
          </p:nvSpPr>
          <p:spPr>
            <a:xfrm>
              <a:off x="1558303" y="2375045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605442" y="2234625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60927" y="2132214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88092" y="2528997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940355" y="2182142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835110" y="2027442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02138" y="2280717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29111" y="2453313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862661" y="2531867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155163" y="2342136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27769" y="2070864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45419" y="2161112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543208" y="2508930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5787133" y="1923795"/>
            <a:ext cx="1906905" cy="1212215"/>
            <a:chOff x="5787133" y="1923795"/>
            <a:chExt cx="1906905" cy="1212215"/>
          </a:xfrm>
        </p:grpSpPr>
        <p:sp>
          <p:nvSpPr>
            <p:cNvPr id="29" name="object 29"/>
            <p:cNvSpPr/>
            <p:nvPr/>
          </p:nvSpPr>
          <p:spPr>
            <a:xfrm>
              <a:off x="6187059" y="1930145"/>
              <a:ext cx="0" cy="1199515"/>
            </a:xfrm>
            <a:custGeom>
              <a:avLst/>
              <a:gdLst/>
              <a:ahLst/>
              <a:cxnLst/>
              <a:rect l="l" t="t" r="r" b="b"/>
              <a:pathLst>
                <a:path h="1199514">
                  <a:moveTo>
                    <a:pt x="0" y="0"/>
                  </a:moveTo>
                  <a:lnTo>
                    <a:pt x="0" y="1198994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42614" y="3052937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0"/>
                  </a:moveTo>
                  <a:lnTo>
                    <a:pt x="44450" y="7620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42612" y="1930148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0" y="76200"/>
                  </a:moveTo>
                  <a:lnTo>
                    <a:pt x="44450" y="0"/>
                  </a:lnTo>
                  <a:lnTo>
                    <a:pt x="88900" y="7620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793484" y="2709290"/>
              <a:ext cx="1894205" cy="0"/>
            </a:xfrm>
            <a:custGeom>
              <a:avLst/>
              <a:gdLst/>
              <a:ahLst/>
              <a:cxnLst/>
              <a:rect l="l" t="t" r="r" b="b"/>
              <a:pathLst>
                <a:path w="1894204">
                  <a:moveTo>
                    <a:pt x="189368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793483" y="2664838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76200" y="0"/>
                  </a:moveTo>
                  <a:lnTo>
                    <a:pt x="0" y="44450"/>
                  </a:lnTo>
                  <a:lnTo>
                    <a:pt x="76200" y="8890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10966" y="2664837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0" y="88900"/>
                  </a:moveTo>
                  <a:lnTo>
                    <a:pt x="76200" y="4445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7454143" y="2708515"/>
            <a:ext cx="9271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0" dirty="0">
                <a:solidFill>
                  <a:srgbClr val="2A2A27"/>
                </a:solidFill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36921" y="1603484"/>
            <a:ext cx="65741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50485" algn="l"/>
              </a:tabLst>
            </a:pPr>
            <a:r>
              <a:rPr sz="1200" spc="85" dirty="0">
                <a:solidFill>
                  <a:srgbClr val="00338D"/>
                </a:solidFill>
                <a:latin typeface="Tahoma"/>
                <a:cs typeface="Tahoma"/>
              </a:rPr>
              <a:t>a)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14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00338D"/>
                </a:solidFill>
                <a:latin typeface="Tahoma"/>
                <a:cs typeface="Tahoma"/>
              </a:rPr>
              <a:t>plotted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00338D"/>
                </a:solidFill>
                <a:latin typeface="Tahoma"/>
                <a:cs typeface="Tahoma"/>
              </a:rPr>
              <a:t>x-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y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00338D"/>
                </a:solidFill>
                <a:latin typeface="Tahoma"/>
                <a:cs typeface="Tahoma"/>
              </a:rPr>
              <a:t>plane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b)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00338D"/>
                </a:solidFill>
                <a:latin typeface="Tahoma"/>
                <a:cs typeface="Tahoma"/>
              </a:rPr>
              <a:t>First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eigenvector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200">
              <a:latin typeface="Tahoma"/>
              <a:cs typeface="Tahoma"/>
            </a:endParaRPr>
          </a:p>
          <a:p>
            <a:pPr marL="323850">
              <a:lnSpc>
                <a:spcPct val="100000"/>
              </a:lnSpc>
              <a:spcBef>
                <a:spcPts val="5"/>
              </a:spcBef>
              <a:tabLst>
                <a:tab pos="5323205" algn="l"/>
              </a:tabLst>
            </a:pPr>
            <a:r>
              <a:rPr sz="1100" spc="-50" dirty="0">
                <a:solidFill>
                  <a:srgbClr val="2A2A27"/>
                </a:solidFill>
                <a:latin typeface="Tahoma"/>
                <a:cs typeface="Tahoma"/>
              </a:rPr>
              <a:t>y</a:t>
            </a:r>
            <a:r>
              <a:rPr sz="1100" dirty="0">
                <a:solidFill>
                  <a:srgbClr val="2A2A27"/>
                </a:solidFill>
                <a:latin typeface="Tahoma"/>
                <a:cs typeface="Tahoma"/>
              </a:rPr>
              <a:t>	</a:t>
            </a:r>
            <a:r>
              <a:rPr sz="1100" spc="-50" dirty="0">
                <a:solidFill>
                  <a:srgbClr val="2A2A27"/>
                </a:solidFill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514465" y="2022397"/>
            <a:ext cx="694690" cy="570230"/>
            <a:chOff x="6514465" y="2022397"/>
            <a:chExt cx="694690" cy="570230"/>
          </a:xfrm>
        </p:grpSpPr>
        <p:sp>
          <p:nvSpPr>
            <p:cNvPr id="38" name="object 38"/>
            <p:cNvSpPr/>
            <p:nvPr/>
          </p:nvSpPr>
          <p:spPr>
            <a:xfrm>
              <a:off x="6557535" y="2376350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604673" y="2235931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760159" y="2133519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687324" y="2530303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939587" y="2183448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834342" y="2028747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101370" y="2282023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028345" y="2454617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861893" y="2533172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154395" y="2343440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027001" y="2072168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44653" y="2162418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542440" y="2510236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520815" y="2036445"/>
              <a:ext cx="645795" cy="549910"/>
            </a:xfrm>
            <a:custGeom>
              <a:avLst/>
              <a:gdLst/>
              <a:ahLst/>
              <a:cxnLst/>
              <a:rect l="l" t="t" r="r" b="b"/>
              <a:pathLst>
                <a:path w="645795" h="549910">
                  <a:moveTo>
                    <a:pt x="0" y="549389"/>
                  </a:moveTo>
                  <a:lnTo>
                    <a:pt x="645439" y="0"/>
                  </a:lnTo>
                </a:path>
              </a:pathLst>
            </a:custGeom>
            <a:ln w="12700">
              <a:solidFill>
                <a:srgbClr val="0096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800605" y="3411982"/>
            <a:ext cx="1906905" cy="1212215"/>
            <a:chOff x="800605" y="3411982"/>
            <a:chExt cx="1906905" cy="1212215"/>
          </a:xfrm>
        </p:grpSpPr>
        <p:sp>
          <p:nvSpPr>
            <p:cNvPr id="53" name="object 53"/>
            <p:cNvSpPr/>
            <p:nvPr/>
          </p:nvSpPr>
          <p:spPr>
            <a:xfrm>
              <a:off x="1200530" y="3418332"/>
              <a:ext cx="0" cy="1199515"/>
            </a:xfrm>
            <a:custGeom>
              <a:avLst/>
              <a:gdLst/>
              <a:ahLst/>
              <a:cxnLst/>
              <a:rect l="l" t="t" r="r" b="b"/>
              <a:pathLst>
                <a:path h="1199514">
                  <a:moveTo>
                    <a:pt x="0" y="0"/>
                  </a:moveTo>
                  <a:lnTo>
                    <a:pt x="0" y="1198994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56086" y="4541123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0"/>
                  </a:moveTo>
                  <a:lnTo>
                    <a:pt x="44450" y="7620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56084" y="3418334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0" y="76200"/>
                  </a:moveTo>
                  <a:lnTo>
                    <a:pt x="44450" y="0"/>
                  </a:lnTo>
                  <a:lnTo>
                    <a:pt x="88900" y="7620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06956" y="4197477"/>
              <a:ext cx="1894205" cy="0"/>
            </a:xfrm>
            <a:custGeom>
              <a:avLst/>
              <a:gdLst/>
              <a:ahLst/>
              <a:cxnLst/>
              <a:rect l="l" t="t" r="r" b="b"/>
              <a:pathLst>
                <a:path w="1894205">
                  <a:moveTo>
                    <a:pt x="189368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6955" y="4153023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76200" y="0"/>
                  </a:moveTo>
                  <a:lnTo>
                    <a:pt x="0" y="44450"/>
                  </a:lnTo>
                  <a:lnTo>
                    <a:pt x="76200" y="8890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624438" y="4153023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0" y="88900"/>
                  </a:moveTo>
                  <a:lnTo>
                    <a:pt x="76200" y="4445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2467683" y="4196632"/>
            <a:ext cx="9271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0" dirty="0">
                <a:solidFill>
                  <a:srgbClr val="2A2A27"/>
                </a:solidFill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61091" y="3473186"/>
            <a:ext cx="10033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50" dirty="0">
                <a:solidFill>
                  <a:srgbClr val="2A2A27"/>
                </a:solidFill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527936" y="3510514"/>
            <a:ext cx="694690" cy="570230"/>
            <a:chOff x="1527936" y="3510514"/>
            <a:chExt cx="694690" cy="570230"/>
          </a:xfrm>
        </p:grpSpPr>
        <p:sp>
          <p:nvSpPr>
            <p:cNvPr id="62" name="object 62"/>
            <p:cNvSpPr/>
            <p:nvPr/>
          </p:nvSpPr>
          <p:spPr>
            <a:xfrm>
              <a:off x="1571076" y="3864467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618214" y="3724047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773699" y="3621635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700863" y="4018419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953127" y="3671564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847882" y="3516864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114910" y="3770139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041884" y="3942735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875433" y="4021289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167935" y="3831558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040541" y="3560286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158192" y="3650534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60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555979" y="3998352"/>
              <a:ext cx="48260" cy="46990"/>
            </a:xfrm>
            <a:custGeom>
              <a:avLst/>
              <a:gdLst/>
              <a:ahLst/>
              <a:cxnLst/>
              <a:rect l="l" t="t" r="r" b="b"/>
              <a:pathLst>
                <a:path w="48259" h="46989">
                  <a:moveTo>
                    <a:pt x="3403" y="36901"/>
                  </a:moveTo>
                  <a:lnTo>
                    <a:pt x="0" y="28149"/>
                  </a:lnTo>
                  <a:lnTo>
                    <a:pt x="311" y="18988"/>
                  </a:lnTo>
                  <a:lnTo>
                    <a:pt x="4089" y="10483"/>
                  </a:lnTo>
                  <a:lnTo>
                    <a:pt x="11087" y="3703"/>
                  </a:lnTo>
                  <a:lnTo>
                    <a:pt x="20111" y="30"/>
                  </a:lnTo>
                  <a:lnTo>
                    <a:pt x="29416" y="0"/>
                  </a:lnTo>
                  <a:lnTo>
                    <a:pt x="37926" y="3405"/>
                  </a:lnTo>
                  <a:lnTo>
                    <a:pt x="44564" y="10040"/>
                  </a:lnTo>
                  <a:lnTo>
                    <a:pt x="47967" y="18792"/>
                  </a:lnTo>
                  <a:lnTo>
                    <a:pt x="47656" y="27954"/>
                  </a:lnTo>
                  <a:lnTo>
                    <a:pt x="43878" y="36458"/>
                  </a:lnTo>
                  <a:lnTo>
                    <a:pt x="36880" y="43238"/>
                  </a:lnTo>
                  <a:lnTo>
                    <a:pt x="27856" y="46913"/>
                  </a:lnTo>
                  <a:lnTo>
                    <a:pt x="18551" y="46947"/>
                  </a:lnTo>
                  <a:lnTo>
                    <a:pt x="10041" y="43542"/>
                  </a:lnTo>
                  <a:lnTo>
                    <a:pt x="3403" y="3690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534286" y="3524632"/>
              <a:ext cx="645795" cy="549910"/>
            </a:xfrm>
            <a:custGeom>
              <a:avLst/>
              <a:gdLst/>
              <a:ahLst/>
              <a:cxnLst/>
              <a:rect l="l" t="t" r="r" b="b"/>
              <a:pathLst>
                <a:path w="645794" h="549910">
                  <a:moveTo>
                    <a:pt x="0" y="549389"/>
                  </a:moveTo>
                  <a:lnTo>
                    <a:pt x="645439" y="0"/>
                  </a:lnTo>
                </a:path>
              </a:pathLst>
            </a:custGeom>
            <a:ln w="12700">
              <a:solidFill>
                <a:srgbClr val="0096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1699640" y="3591687"/>
              <a:ext cx="370205" cy="426720"/>
            </a:xfrm>
            <a:custGeom>
              <a:avLst/>
              <a:gdLst/>
              <a:ahLst/>
              <a:cxnLst/>
              <a:rect l="l" t="t" r="r" b="b"/>
              <a:pathLst>
                <a:path w="370205" h="426720">
                  <a:moveTo>
                    <a:pt x="0" y="0"/>
                  </a:moveTo>
                  <a:lnTo>
                    <a:pt x="369824" y="426148"/>
                  </a:lnTo>
                </a:path>
              </a:pathLst>
            </a:custGeom>
            <a:ln w="12700">
              <a:solidFill>
                <a:srgbClr val="0096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5758177" y="3393694"/>
            <a:ext cx="1906905" cy="1212215"/>
            <a:chOff x="5758177" y="3393694"/>
            <a:chExt cx="1906905" cy="1212215"/>
          </a:xfrm>
        </p:grpSpPr>
        <p:sp>
          <p:nvSpPr>
            <p:cNvPr id="78" name="object 78"/>
            <p:cNvSpPr/>
            <p:nvPr/>
          </p:nvSpPr>
          <p:spPr>
            <a:xfrm>
              <a:off x="6694551" y="3400044"/>
              <a:ext cx="0" cy="1199515"/>
            </a:xfrm>
            <a:custGeom>
              <a:avLst/>
              <a:gdLst/>
              <a:ahLst/>
              <a:cxnLst/>
              <a:rect l="l" t="t" r="r" b="b"/>
              <a:pathLst>
                <a:path h="1199514">
                  <a:moveTo>
                    <a:pt x="0" y="0"/>
                  </a:moveTo>
                  <a:lnTo>
                    <a:pt x="0" y="1198994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650106" y="4522835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88900" y="0"/>
                  </a:moveTo>
                  <a:lnTo>
                    <a:pt x="44450" y="7620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650104" y="3400046"/>
              <a:ext cx="88900" cy="76200"/>
            </a:xfrm>
            <a:custGeom>
              <a:avLst/>
              <a:gdLst/>
              <a:ahLst/>
              <a:cxnLst/>
              <a:rect l="l" t="t" r="r" b="b"/>
              <a:pathLst>
                <a:path w="88900" h="76200">
                  <a:moveTo>
                    <a:pt x="0" y="76200"/>
                  </a:moveTo>
                  <a:lnTo>
                    <a:pt x="44450" y="0"/>
                  </a:lnTo>
                  <a:lnTo>
                    <a:pt x="88900" y="7620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764528" y="4017645"/>
              <a:ext cx="1894205" cy="0"/>
            </a:xfrm>
            <a:custGeom>
              <a:avLst/>
              <a:gdLst/>
              <a:ahLst/>
              <a:cxnLst/>
              <a:rect l="l" t="t" r="r" b="b"/>
              <a:pathLst>
                <a:path w="1894204">
                  <a:moveTo>
                    <a:pt x="1893684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764527" y="3973192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76200" y="0"/>
                  </a:moveTo>
                  <a:lnTo>
                    <a:pt x="0" y="44450"/>
                  </a:lnTo>
                  <a:lnTo>
                    <a:pt x="76200" y="8890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7582010" y="3973191"/>
              <a:ext cx="76200" cy="88900"/>
            </a:xfrm>
            <a:custGeom>
              <a:avLst/>
              <a:gdLst/>
              <a:ahLst/>
              <a:cxnLst/>
              <a:rect l="l" t="t" r="r" b="b"/>
              <a:pathLst>
                <a:path w="76200" h="88900">
                  <a:moveTo>
                    <a:pt x="0" y="88900"/>
                  </a:moveTo>
                  <a:lnTo>
                    <a:pt x="76200" y="44450"/>
                  </a:lnTo>
                  <a:lnTo>
                    <a:pt x="0" y="0"/>
                  </a:lnTo>
                </a:path>
              </a:pathLst>
            </a:custGeom>
            <a:ln w="12700">
              <a:solidFill>
                <a:srgbClr val="424F5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7381730" y="4050309"/>
            <a:ext cx="42227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95" dirty="0">
                <a:solidFill>
                  <a:srgbClr val="2A2A27"/>
                </a:solidFill>
                <a:latin typeface="Tahoma"/>
                <a:cs typeface="Tahoma"/>
              </a:rPr>
              <a:t>new</a:t>
            </a:r>
            <a:r>
              <a:rPr sz="1100" spc="-45" dirty="0">
                <a:solidFill>
                  <a:srgbClr val="2A2A27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A2A27"/>
                </a:solidFill>
                <a:latin typeface="Tahoma"/>
                <a:cs typeface="Tahoma"/>
              </a:rPr>
              <a:t>x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176637" y="3394494"/>
            <a:ext cx="43053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95" dirty="0">
                <a:solidFill>
                  <a:srgbClr val="2A2A27"/>
                </a:solidFill>
                <a:latin typeface="Tahoma"/>
                <a:cs typeface="Tahoma"/>
              </a:rPr>
              <a:t>new</a:t>
            </a:r>
            <a:r>
              <a:rPr sz="1100" spc="-45" dirty="0">
                <a:solidFill>
                  <a:srgbClr val="2A2A27"/>
                </a:solidFill>
                <a:latin typeface="Tahoma"/>
                <a:cs typeface="Tahoma"/>
              </a:rPr>
              <a:t> </a:t>
            </a:r>
            <a:r>
              <a:rPr sz="1100" spc="-50" dirty="0">
                <a:solidFill>
                  <a:srgbClr val="2A2A27"/>
                </a:solidFill>
                <a:latin typeface="Tahoma"/>
                <a:cs typeface="Tahoma"/>
              </a:rPr>
              <a:t>y</a:t>
            </a:r>
            <a:endParaRPr sz="1100">
              <a:latin typeface="Tahoma"/>
              <a:cs typeface="Tahoma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6288913" y="3738498"/>
            <a:ext cx="756920" cy="522605"/>
            <a:chOff x="6288913" y="3738498"/>
            <a:chExt cx="756920" cy="522605"/>
          </a:xfrm>
        </p:grpSpPr>
        <p:sp>
          <p:nvSpPr>
            <p:cNvPr id="87" name="object 87"/>
            <p:cNvSpPr/>
            <p:nvPr/>
          </p:nvSpPr>
          <p:spPr>
            <a:xfrm>
              <a:off x="6381369" y="3885056"/>
              <a:ext cx="48895" cy="46990"/>
            </a:xfrm>
            <a:custGeom>
              <a:avLst/>
              <a:gdLst/>
              <a:ahLst/>
              <a:cxnLst/>
              <a:rect l="l" t="t" r="r" b="b"/>
              <a:pathLst>
                <a:path w="48895" h="46989">
                  <a:moveTo>
                    <a:pt x="0" y="23241"/>
                  </a:moveTo>
                  <a:lnTo>
                    <a:pt x="1916" y="14192"/>
                  </a:lnTo>
                  <a:lnTo>
                    <a:pt x="7143" y="6805"/>
                  </a:lnTo>
                  <a:lnTo>
                    <a:pt x="14894" y="1825"/>
                  </a:lnTo>
                  <a:lnTo>
                    <a:pt x="24384" y="0"/>
                  </a:lnTo>
                  <a:lnTo>
                    <a:pt x="33873" y="1825"/>
                  </a:lnTo>
                  <a:lnTo>
                    <a:pt x="41624" y="6805"/>
                  </a:lnTo>
                  <a:lnTo>
                    <a:pt x="46851" y="14192"/>
                  </a:lnTo>
                  <a:lnTo>
                    <a:pt x="48768" y="23241"/>
                  </a:lnTo>
                  <a:lnTo>
                    <a:pt x="46851" y="32289"/>
                  </a:lnTo>
                  <a:lnTo>
                    <a:pt x="41624" y="39676"/>
                  </a:lnTo>
                  <a:lnTo>
                    <a:pt x="33873" y="44656"/>
                  </a:lnTo>
                  <a:lnTo>
                    <a:pt x="24384" y="46482"/>
                  </a:lnTo>
                  <a:lnTo>
                    <a:pt x="14894" y="44656"/>
                  </a:lnTo>
                  <a:lnTo>
                    <a:pt x="7143" y="39676"/>
                  </a:lnTo>
                  <a:lnTo>
                    <a:pt x="1916" y="32289"/>
                  </a:lnTo>
                  <a:lnTo>
                    <a:pt x="0" y="2324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497193" y="3792854"/>
              <a:ext cx="49530" cy="47625"/>
            </a:xfrm>
            <a:custGeom>
              <a:avLst/>
              <a:gdLst/>
              <a:ahLst/>
              <a:cxnLst/>
              <a:rect l="l" t="t" r="r" b="b"/>
              <a:pathLst>
                <a:path w="49529" h="47625">
                  <a:moveTo>
                    <a:pt x="0" y="23622"/>
                  </a:moveTo>
                  <a:lnTo>
                    <a:pt x="1946" y="14428"/>
                  </a:lnTo>
                  <a:lnTo>
                    <a:pt x="7253" y="6919"/>
                  </a:lnTo>
                  <a:lnTo>
                    <a:pt x="15125" y="1856"/>
                  </a:lnTo>
                  <a:lnTo>
                    <a:pt x="24765" y="0"/>
                  </a:lnTo>
                  <a:lnTo>
                    <a:pt x="34404" y="1856"/>
                  </a:lnTo>
                  <a:lnTo>
                    <a:pt x="42276" y="6919"/>
                  </a:lnTo>
                  <a:lnTo>
                    <a:pt x="47583" y="14428"/>
                  </a:lnTo>
                  <a:lnTo>
                    <a:pt x="49530" y="23622"/>
                  </a:lnTo>
                  <a:lnTo>
                    <a:pt x="47583" y="32815"/>
                  </a:lnTo>
                  <a:lnTo>
                    <a:pt x="42276" y="40324"/>
                  </a:lnTo>
                  <a:lnTo>
                    <a:pt x="34404" y="45387"/>
                  </a:lnTo>
                  <a:lnTo>
                    <a:pt x="24765" y="47244"/>
                  </a:lnTo>
                  <a:lnTo>
                    <a:pt x="15125" y="45387"/>
                  </a:lnTo>
                  <a:lnTo>
                    <a:pt x="7253" y="40324"/>
                  </a:lnTo>
                  <a:lnTo>
                    <a:pt x="1946" y="32815"/>
                  </a:lnTo>
                  <a:lnTo>
                    <a:pt x="0" y="23622"/>
                  </a:lnTo>
                  <a:close/>
                </a:path>
              </a:pathLst>
            </a:custGeom>
            <a:ln w="12699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683883" y="3792092"/>
              <a:ext cx="48895" cy="47625"/>
            </a:xfrm>
            <a:custGeom>
              <a:avLst/>
              <a:gdLst/>
              <a:ahLst/>
              <a:cxnLst/>
              <a:rect l="l" t="t" r="r" b="b"/>
              <a:pathLst>
                <a:path w="48895" h="47625">
                  <a:moveTo>
                    <a:pt x="0" y="23622"/>
                  </a:moveTo>
                  <a:lnTo>
                    <a:pt x="1916" y="14428"/>
                  </a:lnTo>
                  <a:lnTo>
                    <a:pt x="7143" y="6919"/>
                  </a:lnTo>
                  <a:lnTo>
                    <a:pt x="14894" y="1856"/>
                  </a:lnTo>
                  <a:lnTo>
                    <a:pt x="24384" y="0"/>
                  </a:lnTo>
                  <a:lnTo>
                    <a:pt x="33873" y="1856"/>
                  </a:lnTo>
                  <a:lnTo>
                    <a:pt x="41624" y="6919"/>
                  </a:lnTo>
                  <a:lnTo>
                    <a:pt x="46851" y="14428"/>
                  </a:lnTo>
                  <a:lnTo>
                    <a:pt x="48768" y="23622"/>
                  </a:lnTo>
                  <a:lnTo>
                    <a:pt x="46851" y="32815"/>
                  </a:lnTo>
                  <a:lnTo>
                    <a:pt x="41624" y="40324"/>
                  </a:lnTo>
                  <a:lnTo>
                    <a:pt x="33873" y="45387"/>
                  </a:lnTo>
                  <a:lnTo>
                    <a:pt x="24384" y="47244"/>
                  </a:lnTo>
                  <a:lnTo>
                    <a:pt x="14894" y="45387"/>
                  </a:lnTo>
                  <a:lnTo>
                    <a:pt x="7143" y="40324"/>
                  </a:lnTo>
                  <a:lnTo>
                    <a:pt x="1916" y="32815"/>
                  </a:lnTo>
                  <a:lnTo>
                    <a:pt x="0" y="23622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6405753" y="4084700"/>
              <a:ext cx="49530" cy="47625"/>
            </a:xfrm>
            <a:custGeom>
              <a:avLst/>
              <a:gdLst/>
              <a:ahLst/>
              <a:cxnLst/>
              <a:rect l="l" t="t" r="r" b="b"/>
              <a:pathLst>
                <a:path w="49529" h="47625">
                  <a:moveTo>
                    <a:pt x="0" y="23622"/>
                  </a:moveTo>
                  <a:lnTo>
                    <a:pt x="1946" y="14428"/>
                  </a:lnTo>
                  <a:lnTo>
                    <a:pt x="7253" y="6919"/>
                  </a:lnTo>
                  <a:lnTo>
                    <a:pt x="15125" y="1856"/>
                  </a:lnTo>
                  <a:lnTo>
                    <a:pt x="24765" y="0"/>
                  </a:lnTo>
                  <a:lnTo>
                    <a:pt x="34404" y="1856"/>
                  </a:lnTo>
                  <a:lnTo>
                    <a:pt x="42276" y="6919"/>
                  </a:lnTo>
                  <a:lnTo>
                    <a:pt x="47583" y="14428"/>
                  </a:lnTo>
                  <a:lnTo>
                    <a:pt x="49530" y="23622"/>
                  </a:lnTo>
                  <a:lnTo>
                    <a:pt x="47583" y="32815"/>
                  </a:lnTo>
                  <a:lnTo>
                    <a:pt x="42276" y="40324"/>
                  </a:lnTo>
                  <a:lnTo>
                    <a:pt x="34404" y="45387"/>
                  </a:lnTo>
                  <a:lnTo>
                    <a:pt x="24765" y="47244"/>
                  </a:lnTo>
                  <a:lnTo>
                    <a:pt x="15125" y="45387"/>
                  </a:lnTo>
                  <a:lnTo>
                    <a:pt x="7253" y="40324"/>
                  </a:lnTo>
                  <a:lnTo>
                    <a:pt x="1946" y="32815"/>
                  </a:lnTo>
                  <a:lnTo>
                    <a:pt x="0" y="23622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6806565" y="3931538"/>
              <a:ext cx="49530" cy="47625"/>
            </a:xfrm>
            <a:custGeom>
              <a:avLst/>
              <a:gdLst/>
              <a:ahLst/>
              <a:cxnLst/>
              <a:rect l="l" t="t" r="r" b="b"/>
              <a:pathLst>
                <a:path w="49529" h="47625">
                  <a:moveTo>
                    <a:pt x="0" y="23622"/>
                  </a:moveTo>
                  <a:lnTo>
                    <a:pt x="1946" y="14428"/>
                  </a:lnTo>
                  <a:lnTo>
                    <a:pt x="7253" y="6919"/>
                  </a:lnTo>
                  <a:lnTo>
                    <a:pt x="15125" y="1856"/>
                  </a:lnTo>
                  <a:lnTo>
                    <a:pt x="24765" y="0"/>
                  </a:lnTo>
                  <a:lnTo>
                    <a:pt x="34404" y="1856"/>
                  </a:lnTo>
                  <a:lnTo>
                    <a:pt x="42276" y="6919"/>
                  </a:lnTo>
                  <a:lnTo>
                    <a:pt x="47583" y="14428"/>
                  </a:lnTo>
                  <a:lnTo>
                    <a:pt x="49530" y="23622"/>
                  </a:lnTo>
                  <a:lnTo>
                    <a:pt x="47583" y="32815"/>
                  </a:lnTo>
                  <a:lnTo>
                    <a:pt x="42276" y="40324"/>
                  </a:lnTo>
                  <a:lnTo>
                    <a:pt x="34404" y="45387"/>
                  </a:lnTo>
                  <a:lnTo>
                    <a:pt x="24765" y="47244"/>
                  </a:lnTo>
                  <a:lnTo>
                    <a:pt x="15125" y="45387"/>
                  </a:lnTo>
                  <a:lnTo>
                    <a:pt x="7253" y="40324"/>
                  </a:lnTo>
                  <a:lnTo>
                    <a:pt x="1946" y="32815"/>
                  </a:lnTo>
                  <a:lnTo>
                    <a:pt x="0" y="23622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6802755" y="3744848"/>
              <a:ext cx="49530" cy="47625"/>
            </a:xfrm>
            <a:custGeom>
              <a:avLst/>
              <a:gdLst/>
              <a:ahLst/>
              <a:cxnLst/>
              <a:rect l="l" t="t" r="r" b="b"/>
              <a:pathLst>
                <a:path w="49529" h="47625">
                  <a:moveTo>
                    <a:pt x="0" y="23621"/>
                  </a:moveTo>
                  <a:lnTo>
                    <a:pt x="1946" y="14428"/>
                  </a:lnTo>
                  <a:lnTo>
                    <a:pt x="7253" y="6919"/>
                  </a:lnTo>
                  <a:lnTo>
                    <a:pt x="15125" y="1856"/>
                  </a:lnTo>
                  <a:lnTo>
                    <a:pt x="24765" y="0"/>
                  </a:lnTo>
                  <a:lnTo>
                    <a:pt x="34404" y="1856"/>
                  </a:lnTo>
                  <a:lnTo>
                    <a:pt x="42276" y="6919"/>
                  </a:lnTo>
                  <a:lnTo>
                    <a:pt x="47583" y="14428"/>
                  </a:lnTo>
                  <a:lnTo>
                    <a:pt x="49530" y="23621"/>
                  </a:lnTo>
                  <a:lnTo>
                    <a:pt x="47583" y="32815"/>
                  </a:lnTo>
                  <a:lnTo>
                    <a:pt x="42276" y="40324"/>
                  </a:lnTo>
                  <a:lnTo>
                    <a:pt x="34404" y="45387"/>
                  </a:lnTo>
                  <a:lnTo>
                    <a:pt x="24765" y="47243"/>
                  </a:lnTo>
                  <a:lnTo>
                    <a:pt x="15125" y="45387"/>
                  </a:lnTo>
                  <a:lnTo>
                    <a:pt x="7253" y="40324"/>
                  </a:lnTo>
                  <a:lnTo>
                    <a:pt x="1946" y="32815"/>
                  </a:lnTo>
                  <a:lnTo>
                    <a:pt x="0" y="2362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888099" y="4102988"/>
              <a:ext cx="49530" cy="47625"/>
            </a:xfrm>
            <a:custGeom>
              <a:avLst/>
              <a:gdLst/>
              <a:ahLst/>
              <a:cxnLst/>
              <a:rect l="l" t="t" r="r" b="b"/>
              <a:pathLst>
                <a:path w="49529" h="47625">
                  <a:moveTo>
                    <a:pt x="0" y="23622"/>
                  </a:moveTo>
                  <a:lnTo>
                    <a:pt x="1946" y="14428"/>
                  </a:lnTo>
                  <a:lnTo>
                    <a:pt x="7253" y="6919"/>
                  </a:lnTo>
                  <a:lnTo>
                    <a:pt x="15125" y="1856"/>
                  </a:lnTo>
                  <a:lnTo>
                    <a:pt x="24765" y="0"/>
                  </a:lnTo>
                  <a:lnTo>
                    <a:pt x="34404" y="1856"/>
                  </a:lnTo>
                  <a:lnTo>
                    <a:pt x="42276" y="6919"/>
                  </a:lnTo>
                  <a:lnTo>
                    <a:pt x="47583" y="14428"/>
                  </a:lnTo>
                  <a:lnTo>
                    <a:pt x="49530" y="23622"/>
                  </a:lnTo>
                  <a:lnTo>
                    <a:pt x="47583" y="32815"/>
                  </a:lnTo>
                  <a:lnTo>
                    <a:pt x="42276" y="40324"/>
                  </a:lnTo>
                  <a:lnTo>
                    <a:pt x="34404" y="45387"/>
                  </a:lnTo>
                  <a:lnTo>
                    <a:pt x="24765" y="47244"/>
                  </a:lnTo>
                  <a:lnTo>
                    <a:pt x="15125" y="45387"/>
                  </a:lnTo>
                  <a:lnTo>
                    <a:pt x="7253" y="40324"/>
                  </a:lnTo>
                  <a:lnTo>
                    <a:pt x="1946" y="32815"/>
                  </a:lnTo>
                  <a:lnTo>
                    <a:pt x="0" y="23622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732651" y="4207382"/>
              <a:ext cx="49530" cy="47625"/>
            </a:xfrm>
            <a:custGeom>
              <a:avLst/>
              <a:gdLst/>
              <a:ahLst/>
              <a:cxnLst/>
              <a:rect l="l" t="t" r="r" b="b"/>
              <a:pathLst>
                <a:path w="49529" h="47625">
                  <a:moveTo>
                    <a:pt x="0" y="23622"/>
                  </a:moveTo>
                  <a:lnTo>
                    <a:pt x="1946" y="14428"/>
                  </a:lnTo>
                  <a:lnTo>
                    <a:pt x="7253" y="6919"/>
                  </a:lnTo>
                  <a:lnTo>
                    <a:pt x="15125" y="1856"/>
                  </a:lnTo>
                  <a:lnTo>
                    <a:pt x="24765" y="0"/>
                  </a:lnTo>
                  <a:lnTo>
                    <a:pt x="34404" y="1856"/>
                  </a:lnTo>
                  <a:lnTo>
                    <a:pt x="42276" y="6919"/>
                  </a:lnTo>
                  <a:lnTo>
                    <a:pt x="47583" y="14428"/>
                  </a:lnTo>
                  <a:lnTo>
                    <a:pt x="49530" y="23622"/>
                  </a:lnTo>
                  <a:lnTo>
                    <a:pt x="47583" y="32815"/>
                  </a:lnTo>
                  <a:lnTo>
                    <a:pt x="42276" y="40324"/>
                  </a:lnTo>
                  <a:lnTo>
                    <a:pt x="34404" y="45387"/>
                  </a:lnTo>
                  <a:lnTo>
                    <a:pt x="24765" y="47244"/>
                  </a:lnTo>
                  <a:lnTo>
                    <a:pt x="15125" y="45387"/>
                  </a:lnTo>
                  <a:lnTo>
                    <a:pt x="7253" y="40324"/>
                  </a:lnTo>
                  <a:lnTo>
                    <a:pt x="1946" y="32815"/>
                  </a:lnTo>
                  <a:lnTo>
                    <a:pt x="0" y="23622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6550533" y="4182236"/>
              <a:ext cx="48895" cy="47625"/>
            </a:xfrm>
            <a:custGeom>
              <a:avLst/>
              <a:gdLst/>
              <a:ahLst/>
              <a:cxnLst/>
              <a:rect l="l" t="t" r="r" b="b"/>
              <a:pathLst>
                <a:path w="48895" h="47625">
                  <a:moveTo>
                    <a:pt x="0" y="23622"/>
                  </a:moveTo>
                  <a:lnTo>
                    <a:pt x="1916" y="14428"/>
                  </a:lnTo>
                  <a:lnTo>
                    <a:pt x="7143" y="6919"/>
                  </a:lnTo>
                  <a:lnTo>
                    <a:pt x="14894" y="1856"/>
                  </a:lnTo>
                  <a:lnTo>
                    <a:pt x="24384" y="0"/>
                  </a:lnTo>
                  <a:lnTo>
                    <a:pt x="33873" y="1856"/>
                  </a:lnTo>
                  <a:lnTo>
                    <a:pt x="41624" y="6919"/>
                  </a:lnTo>
                  <a:lnTo>
                    <a:pt x="46851" y="14428"/>
                  </a:lnTo>
                  <a:lnTo>
                    <a:pt x="48768" y="23622"/>
                  </a:lnTo>
                  <a:lnTo>
                    <a:pt x="46851" y="32815"/>
                  </a:lnTo>
                  <a:lnTo>
                    <a:pt x="41624" y="40324"/>
                  </a:lnTo>
                  <a:lnTo>
                    <a:pt x="33873" y="45387"/>
                  </a:lnTo>
                  <a:lnTo>
                    <a:pt x="24384" y="47244"/>
                  </a:lnTo>
                  <a:lnTo>
                    <a:pt x="14894" y="45387"/>
                  </a:lnTo>
                  <a:lnTo>
                    <a:pt x="7143" y="40324"/>
                  </a:lnTo>
                  <a:lnTo>
                    <a:pt x="1916" y="32815"/>
                  </a:lnTo>
                  <a:lnTo>
                    <a:pt x="0" y="23622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898767" y="4182998"/>
              <a:ext cx="49530" cy="47625"/>
            </a:xfrm>
            <a:custGeom>
              <a:avLst/>
              <a:gdLst/>
              <a:ahLst/>
              <a:cxnLst/>
              <a:rect l="l" t="t" r="r" b="b"/>
              <a:pathLst>
                <a:path w="49529" h="47625">
                  <a:moveTo>
                    <a:pt x="0" y="23621"/>
                  </a:moveTo>
                  <a:lnTo>
                    <a:pt x="1946" y="14428"/>
                  </a:lnTo>
                  <a:lnTo>
                    <a:pt x="7253" y="6919"/>
                  </a:lnTo>
                  <a:lnTo>
                    <a:pt x="15125" y="1856"/>
                  </a:lnTo>
                  <a:lnTo>
                    <a:pt x="24765" y="0"/>
                  </a:lnTo>
                  <a:lnTo>
                    <a:pt x="34404" y="1856"/>
                  </a:lnTo>
                  <a:lnTo>
                    <a:pt x="42276" y="6919"/>
                  </a:lnTo>
                  <a:lnTo>
                    <a:pt x="47583" y="14428"/>
                  </a:lnTo>
                  <a:lnTo>
                    <a:pt x="49530" y="23621"/>
                  </a:lnTo>
                  <a:lnTo>
                    <a:pt x="47583" y="32815"/>
                  </a:lnTo>
                  <a:lnTo>
                    <a:pt x="42276" y="40324"/>
                  </a:lnTo>
                  <a:lnTo>
                    <a:pt x="34404" y="45387"/>
                  </a:lnTo>
                  <a:lnTo>
                    <a:pt x="24765" y="47243"/>
                  </a:lnTo>
                  <a:lnTo>
                    <a:pt x="15125" y="45387"/>
                  </a:lnTo>
                  <a:lnTo>
                    <a:pt x="7253" y="40324"/>
                  </a:lnTo>
                  <a:lnTo>
                    <a:pt x="1946" y="32815"/>
                  </a:lnTo>
                  <a:lnTo>
                    <a:pt x="0" y="23621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940677" y="3886580"/>
              <a:ext cx="48895" cy="47625"/>
            </a:xfrm>
            <a:custGeom>
              <a:avLst/>
              <a:gdLst/>
              <a:ahLst/>
              <a:cxnLst/>
              <a:rect l="l" t="t" r="r" b="b"/>
              <a:pathLst>
                <a:path w="48895" h="47625">
                  <a:moveTo>
                    <a:pt x="0" y="23622"/>
                  </a:moveTo>
                  <a:lnTo>
                    <a:pt x="1916" y="14428"/>
                  </a:lnTo>
                  <a:lnTo>
                    <a:pt x="7143" y="6919"/>
                  </a:lnTo>
                  <a:lnTo>
                    <a:pt x="14894" y="1856"/>
                  </a:lnTo>
                  <a:lnTo>
                    <a:pt x="24384" y="0"/>
                  </a:lnTo>
                  <a:lnTo>
                    <a:pt x="33873" y="1856"/>
                  </a:lnTo>
                  <a:lnTo>
                    <a:pt x="41624" y="6919"/>
                  </a:lnTo>
                  <a:lnTo>
                    <a:pt x="46851" y="14428"/>
                  </a:lnTo>
                  <a:lnTo>
                    <a:pt x="48768" y="23622"/>
                  </a:lnTo>
                  <a:lnTo>
                    <a:pt x="46851" y="32815"/>
                  </a:lnTo>
                  <a:lnTo>
                    <a:pt x="41624" y="40324"/>
                  </a:lnTo>
                  <a:lnTo>
                    <a:pt x="33873" y="45387"/>
                  </a:lnTo>
                  <a:lnTo>
                    <a:pt x="24384" y="47244"/>
                  </a:lnTo>
                  <a:lnTo>
                    <a:pt x="14894" y="45387"/>
                  </a:lnTo>
                  <a:lnTo>
                    <a:pt x="7143" y="40324"/>
                  </a:lnTo>
                  <a:lnTo>
                    <a:pt x="1916" y="32815"/>
                  </a:lnTo>
                  <a:lnTo>
                    <a:pt x="0" y="23622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989445" y="4026026"/>
              <a:ext cx="49530" cy="47625"/>
            </a:xfrm>
            <a:custGeom>
              <a:avLst/>
              <a:gdLst/>
              <a:ahLst/>
              <a:cxnLst/>
              <a:rect l="l" t="t" r="r" b="b"/>
              <a:pathLst>
                <a:path w="49529" h="47625">
                  <a:moveTo>
                    <a:pt x="0" y="23622"/>
                  </a:moveTo>
                  <a:lnTo>
                    <a:pt x="1946" y="14428"/>
                  </a:lnTo>
                  <a:lnTo>
                    <a:pt x="7253" y="6919"/>
                  </a:lnTo>
                  <a:lnTo>
                    <a:pt x="15125" y="1856"/>
                  </a:lnTo>
                  <a:lnTo>
                    <a:pt x="24765" y="0"/>
                  </a:lnTo>
                  <a:lnTo>
                    <a:pt x="34404" y="1856"/>
                  </a:lnTo>
                  <a:lnTo>
                    <a:pt x="42276" y="6919"/>
                  </a:lnTo>
                  <a:lnTo>
                    <a:pt x="47583" y="14428"/>
                  </a:lnTo>
                  <a:lnTo>
                    <a:pt x="49530" y="23622"/>
                  </a:lnTo>
                  <a:lnTo>
                    <a:pt x="47583" y="32815"/>
                  </a:lnTo>
                  <a:lnTo>
                    <a:pt x="42276" y="40324"/>
                  </a:lnTo>
                  <a:lnTo>
                    <a:pt x="34404" y="45387"/>
                  </a:lnTo>
                  <a:lnTo>
                    <a:pt x="24765" y="47244"/>
                  </a:lnTo>
                  <a:lnTo>
                    <a:pt x="15125" y="45387"/>
                  </a:lnTo>
                  <a:lnTo>
                    <a:pt x="7253" y="40324"/>
                  </a:lnTo>
                  <a:lnTo>
                    <a:pt x="1946" y="32815"/>
                  </a:lnTo>
                  <a:lnTo>
                    <a:pt x="0" y="23622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295263" y="3988688"/>
              <a:ext cx="49530" cy="47625"/>
            </a:xfrm>
            <a:custGeom>
              <a:avLst/>
              <a:gdLst/>
              <a:ahLst/>
              <a:cxnLst/>
              <a:rect l="l" t="t" r="r" b="b"/>
              <a:pathLst>
                <a:path w="49529" h="47625">
                  <a:moveTo>
                    <a:pt x="0" y="23622"/>
                  </a:moveTo>
                  <a:lnTo>
                    <a:pt x="1946" y="14428"/>
                  </a:lnTo>
                  <a:lnTo>
                    <a:pt x="7253" y="6919"/>
                  </a:lnTo>
                  <a:lnTo>
                    <a:pt x="15125" y="1856"/>
                  </a:lnTo>
                  <a:lnTo>
                    <a:pt x="24765" y="0"/>
                  </a:lnTo>
                  <a:lnTo>
                    <a:pt x="34404" y="1856"/>
                  </a:lnTo>
                  <a:lnTo>
                    <a:pt x="42276" y="6919"/>
                  </a:lnTo>
                  <a:lnTo>
                    <a:pt x="47583" y="14428"/>
                  </a:lnTo>
                  <a:lnTo>
                    <a:pt x="49530" y="23622"/>
                  </a:lnTo>
                  <a:lnTo>
                    <a:pt x="47583" y="32815"/>
                  </a:lnTo>
                  <a:lnTo>
                    <a:pt x="42276" y="40324"/>
                  </a:lnTo>
                  <a:lnTo>
                    <a:pt x="34404" y="45387"/>
                  </a:lnTo>
                  <a:lnTo>
                    <a:pt x="24765" y="47244"/>
                  </a:lnTo>
                  <a:lnTo>
                    <a:pt x="15125" y="45387"/>
                  </a:lnTo>
                  <a:lnTo>
                    <a:pt x="7253" y="40324"/>
                  </a:lnTo>
                  <a:lnTo>
                    <a:pt x="1946" y="32815"/>
                  </a:lnTo>
                  <a:lnTo>
                    <a:pt x="0" y="23622"/>
                  </a:lnTo>
                  <a:close/>
                </a:path>
              </a:pathLst>
            </a:custGeom>
            <a:ln w="12700">
              <a:solidFill>
                <a:srgbClr val="24242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101" name="object 101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2" name="object 10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0333" y="634339"/>
            <a:ext cx="178371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5978652" y="2759201"/>
            <a:ext cx="2388870" cy="492759"/>
          </a:xfrm>
          <a:custGeom>
            <a:avLst/>
            <a:gdLst/>
            <a:ahLst/>
            <a:cxnLst/>
            <a:rect l="l" t="t" r="r" b="b"/>
            <a:pathLst>
              <a:path w="2388870" h="492760">
                <a:moveTo>
                  <a:pt x="2388870" y="0"/>
                </a:moveTo>
                <a:lnTo>
                  <a:pt x="0" y="0"/>
                </a:lnTo>
                <a:lnTo>
                  <a:pt x="0" y="492251"/>
                </a:lnTo>
                <a:lnTo>
                  <a:pt x="2388870" y="492251"/>
                </a:lnTo>
                <a:lnTo>
                  <a:pt x="2388870" y="0"/>
                </a:lnTo>
                <a:close/>
              </a:path>
            </a:pathLst>
          </a:custGeom>
          <a:solidFill>
            <a:srgbClr val="E6E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74460" y="1588008"/>
          <a:ext cx="2898774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2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0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91DBFF"/>
                      </a:solidFill>
                      <a:prstDash val="solid"/>
                    </a:lnR>
                    <a:lnB w="12700">
                      <a:solidFill>
                        <a:srgbClr val="91DBFF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639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200" b="1" spc="45" dirty="0">
                          <a:solidFill>
                            <a:srgbClr val="91DBFF"/>
                          </a:solidFill>
                          <a:latin typeface="Tahoma"/>
                          <a:cs typeface="Tahoma"/>
                        </a:rPr>
                        <a:t>PCA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67310" marB="0">
                    <a:lnL w="38100">
                      <a:solidFill>
                        <a:srgbClr val="91DBFF"/>
                      </a:solidFill>
                      <a:prstDash val="solid"/>
                    </a:lnL>
                    <a:lnR w="38100">
                      <a:solidFill>
                        <a:srgbClr val="91DBFF"/>
                      </a:solidFill>
                      <a:prstDash val="solid"/>
                    </a:lnR>
                    <a:lnT w="38100">
                      <a:solidFill>
                        <a:srgbClr val="91DBFF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 marL="68580">
                        <a:lnSpc>
                          <a:spcPts val="3779"/>
                        </a:lnSpc>
                      </a:pPr>
                      <a:r>
                        <a:rPr sz="3200" b="1" spc="-2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03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12700">
                      <a:solidFill>
                        <a:srgbClr val="91DBFF"/>
                      </a:solidFill>
                      <a:prstDash val="solid"/>
                    </a:lnL>
                    <a:lnR w="38100">
                      <a:solidFill>
                        <a:srgbClr val="91DBFF"/>
                      </a:solidFill>
                      <a:prstDash val="solid"/>
                    </a:lnR>
                    <a:lnT w="12700">
                      <a:solidFill>
                        <a:srgbClr val="91DBFF"/>
                      </a:solidFill>
                      <a:prstDash val="solid"/>
                    </a:lnT>
                    <a:lnB w="12700">
                      <a:solidFill>
                        <a:srgbClr val="91DBFF"/>
                      </a:solidFill>
                      <a:prstDash val="solid"/>
                    </a:lnB>
                    <a:solidFill>
                      <a:srgbClr val="91DB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91DBFF"/>
                      </a:solidFill>
                      <a:prstDash val="solid"/>
                    </a:lnL>
                    <a:lnR w="12700">
                      <a:solidFill>
                        <a:srgbClr val="91DBFF"/>
                      </a:solidFill>
                      <a:prstDash val="solid"/>
                    </a:lnR>
                    <a:lnB w="12700">
                      <a:solidFill>
                        <a:srgbClr val="91DBFF"/>
                      </a:solidFill>
                      <a:prstDash val="solid"/>
                    </a:lnB>
                    <a:solidFill>
                      <a:srgbClr val="91DB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1DBFF"/>
                      </a:solidFill>
                      <a:prstDash val="solid"/>
                    </a:lnL>
                    <a:lnR w="38100">
                      <a:solidFill>
                        <a:srgbClr val="91DBFF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490">
                <a:tc gridSpan="3">
                  <a:txBody>
                    <a:bodyPr/>
                    <a:lstStyle/>
                    <a:p>
                      <a:pPr marL="539115">
                        <a:lnSpc>
                          <a:spcPts val="3775"/>
                        </a:lnSpc>
                      </a:pPr>
                      <a:r>
                        <a:rPr sz="3200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3200" spc="-114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3200" spc="265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Math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38100">
                      <a:solidFill>
                        <a:srgbClr val="91DBFF"/>
                      </a:solidFill>
                      <a:prstDash val="solid"/>
                    </a:lnR>
                    <a:lnT w="12700" cap="flat" cmpd="sng" algn="ctr">
                      <a:solidFill>
                        <a:srgbClr val="91DB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91DBFF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91DBFF"/>
                      </a:solidFill>
                      <a:prstDash val="solid"/>
                    </a:lnL>
                    <a:lnR w="38100">
                      <a:solidFill>
                        <a:srgbClr val="91DBFF"/>
                      </a:solidFill>
                      <a:prstDash val="solid"/>
                    </a:lnR>
                    <a:lnB w="38100">
                      <a:solidFill>
                        <a:srgbClr val="91DB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343655" y="4139946"/>
            <a:ext cx="2374900" cy="2016760"/>
          </a:xfrm>
          <a:custGeom>
            <a:avLst/>
            <a:gdLst/>
            <a:ahLst/>
            <a:cxnLst/>
            <a:rect l="l" t="t" r="r" b="b"/>
            <a:pathLst>
              <a:path w="2374900" h="2016760">
                <a:moveTo>
                  <a:pt x="0" y="0"/>
                </a:moveTo>
                <a:lnTo>
                  <a:pt x="2374392" y="0"/>
                </a:lnTo>
                <a:lnTo>
                  <a:pt x="2374392" y="2016251"/>
                </a:lnTo>
                <a:lnTo>
                  <a:pt x="0" y="201625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6D6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705" y="4194853"/>
            <a:ext cx="23368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95"/>
              </a:spcBef>
            </a:pPr>
            <a:r>
              <a:rPr sz="3200" b="1" spc="-9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3200" b="1" spc="-25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1814" y="4752213"/>
            <a:ext cx="540385" cy="540385"/>
          </a:xfrm>
          <a:prstGeom prst="rect">
            <a:avLst/>
          </a:prstGeom>
          <a:solidFill>
            <a:srgbClr val="6D6C66"/>
          </a:solidFill>
          <a:ln w="12700">
            <a:solidFill>
              <a:srgbClr val="6D6C66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315"/>
              </a:spcBef>
            </a:pPr>
            <a:r>
              <a:rPr sz="3200" b="1" spc="-290" dirty="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6100" y="5292090"/>
            <a:ext cx="2038350" cy="492759"/>
          </a:xfrm>
          <a:custGeom>
            <a:avLst/>
            <a:gdLst/>
            <a:ahLst/>
            <a:cxnLst/>
            <a:rect l="l" t="t" r="r" b="b"/>
            <a:pathLst>
              <a:path w="2038350" h="492760">
                <a:moveTo>
                  <a:pt x="2038350" y="0"/>
                </a:moveTo>
                <a:lnTo>
                  <a:pt x="0" y="0"/>
                </a:lnTo>
                <a:lnTo>
                  <a:pt x="0" y="492252"/>
                </a:lnTo>
                <a:lnTo>
                  <a:pt x="2038350" y="492252"/>
                </a:lnTo>
                <a:lnTo>
                  <a:pt x="2038350" y="0"/>
                </a:lnTo>
                <a:close/>
              </a:path>
            </a:pathLst>
          </a:custGeom>
          <a:solidFill>
            <a:srgbClr val="E6E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32097" y="5273449"/>
            <a:ext cx="1203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200" dirty="0">
                <a:solidFill>
                  <a:srgbClr val="6D6C66"/>
                </a:solidFill>
                <a:latin typeface="Tahoma"/>
                <a:cs typeface="Tahoma"/>
              </a:rPr>
              <a:t>Crime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9249" y="5761295"/>
            <a:ext cx="136207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45" dirty="0">
                <a:solidFill>
                  <a:srgbClr val="6D6C66"/>
                </a:solidFill>
                <a:latin typeface="Tahoma"/>
                <a:cs typeface="Tahoma"/>
              </a:rPr>
              <a:t>Case-</a:t>
            </a:r>
            <a:r>
              <a:rPr sz="1900" spc="3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96767" y="2777489"/>
            <a:ext cx="2467610" cy="493395"/>
          </a:xfrm>
          <a:custGeom>
            <a:avLst/>
            <a:gdLst/>
            <a:ahLst/>
            <a:cxnLst/>
            <a:rect l="l" t="t" r="r" b="b"/>
            <a:pathLst>
              <a:path w="2467610" h="493395">
                <a:moveTo>
                  <a:pt x="2467356" y="0"/>
                </a:moveTo>
                <a:lnTo>
                  <a:pt x="0" y="0"/>
                </a:lnTo>
                <a:lnTo>
                  <a:pt x="0" y="493013"/>
                </a:lnTo>
                <a:lnTo>
                  <a:pt x="2467356" y="493013"/>
                </a:lnTo>
                <a:lnTo>
                  <a:pt x="2467356" y="0"/>
                </a:lnTo>
                <a:close/>
              </a:path>
            </a:pathLst>
          </a:custGeom>
          <a:solidFill>
            <a:srgbClr val="E6E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077082" y="1607058"/>
          <a:ext cx="2869565" cy="2014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7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790"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  <a:lnB w="3175">
                      <a:solidFill>
                        <a:srgbClr val="6D6C6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6454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3200" b="1" spc="45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PCA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66675" marB="0">
                    <a:lnL w="38100">
                      <a:solidFill>
                        <a:srgbClr val="6D6C66"/>
                      </a:solidFill>
                      <a:prstDash val="solid"/>
                    </a:lnL>
                    <a:lnR w="38100">
                      <a:solidFill>
                        <a:srgbClr val="6D6C66"/>
                      </a:solidFill>
                      <a:prstDash val="solid"/>
                    </a:lnR>
                    <a:lnT w="38100">
                      <a:solidFill>
                        <a:srgbClr val="6D6C6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815">
                <a:tc>
                  <a:txBody>
                    <a:bodyPr/>
                    <a:lstStyle/>
                    <a:p>
                      <a:pPr marL="3302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3200" b="1" spc="-2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02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51435" marB="0">
                    <a:lnR w="38100">
                      <a:solidFill>
                        <a:srgbClr val="6D6C66"/>
                      </a:solidFill>
                      <a:prstDash val="solid"/>
                    </a:lnR>
                    <a:lnT w="3175" cap="flat" cmpd="sng" algn="ctr">
                      <a:solidFill>
                        <a:srgbClr val="6D6C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D6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D6C66"/>
                      </a:solidFill>
                      <a:prstDash val="solid"/>
                    </a:lnL>
                    <a:solidFill>
                      <a:srgbClr val="6D6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775">
                <a:tc gridSpan="3">
                  <a:txBody>
                    <a:bodyPr/>
                    <a:lstStyle/>
                    <a:p>
                      <a:pPr marL="497840">
                        <a:lnSpc>
                          <a:spcPts val="3729"/>
                        </a:lnSpc>
                      </a:pPr>
                      <a:r>
                        <a:rPr sz="3200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3200" spc="-114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3200" spc="80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Basics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  <a:solidFill>
                      <a:srgbClr val="E6E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D6C66"/>
                      </a:solidFill>
                      <a:prstDash val="solid"/>
                    </a:lnL>
                    <a:lnR w="38100">
                      <a:solidFill>
                        <a:srgbClr val="6D6C66"/>
                      </a:solidFill>
                      <a:prstDash val="solid"/>
                    </a:lnR>
                    <a:lnB w="38100">
                      <a:solidFill>
                        <a:srgbClr val="6D6C6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34239" y="1612391"/>
          <a:ext cx="2632075" cy="2015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  <a:lnB w="3175">
                      <a:solidFill>
                        <a:srgbClr val="6D6C6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200" b="1" spc="-25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EFA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67310" marB="0">
                    <a:lnL w="38100">
                      <a:solidFill>
                        <a:srgbClr val="6D6C66"/>
                      </a:solidFill>
                      <a:prstDash val="solid"/>
                    </a:lnL>
                    <a:lnR w="38100">
                      <a:solidFill>
                        <a:srgbClr val="6D6C66"/>
                      </a:solidFill>
                      <a:prstDash val="solid"/>
                    </a:lnR>
                    <a:lnT w="38100">
                      <a:solidFill>
                        <a:srgbClr val="6D6C6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 gridSpan="2">
                  <a:txBody>
                    <a:bodyPr/>
                    <a:lstStyle/>
                    <a:p>
                      <a:pPr marL="67945">
                        <a:lnSpc>
                          <a:spcPts val="3640"/>
                        </a:lnSpc>
                      </a:pPr>
                      <a:r>
                        <a:rPr sz="3200" b="1" spc="-2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01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T w="3175">
                      <a:solidFill>
                        <a:srgbClr val="6D6C66"/>
                      </a:solidFill>
                      <a:prstDash val="solid"/>
                    </a:lnT>
                    <a:solidFill>
                      <a:srgbClr val="6D6C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851535">
                        <a:lnSpc>
                          <a:spcPts val="3740"/>
                        </a:lnSpc>
                      </a:pPr>
                      <a:r>
                        <a:rPr sz="3200" spc="-10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Intro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38100">
                      <a:solidFill>
                        <a:srgbClr val="6D6C66"/>
                      </a:solidFill>
                      <a:prstDash val="solid"/>
                    </a:lnL>
                    <a:lnR w="38100">
                      <a:solidFill>
                        <a:srgbClr val="6D6C66"/>
                      </a:solidFill>
                      <a:prstDash val="solid"/>
                    </a:lnR>
                    <a:lnB w="38100">
                      <a:solidFill>
                        <a:srgbClr val="6D6C6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065" y="634339"/>
            <a:ext cx="22618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The</a:t>
            </a:r>
            <a:r>
              <a:rPr spc="-55" dirty="0"/>
              <a:t> </a:t>
            </a:r>
            <a:r>
              <a:rPr spc="-65" dirty="0"/>
              <a:t>Math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07390" y="1345992"/>
            <a:ext cx="7685405" cy="48958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5"/>
              </a:spcBef>
            </a:pP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Suppose</a:t>
            </a:r>
            <a:r>
              <a:rPr sz="1600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you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5" dirty="0">
                <a:solidFill>
                  <a:srgbClr val="00338D"/>
                </a:solidFill>
                <a:latin typeface="Tahoma"/>
                <a:cs typeface="Tahoma"/>
              </a:rPr>
              <a:t>have</a:t>
            </a:r>
            <a:r>
              <a:rPr sz="1600" spc="-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rgbClr val="00338D"/>
                </a:solidFill>
                <a:latin typeface="Tahoma"/>
                <a:cs typeface="Tahoma"/>
              </a:rPr>
              <a:t>random</a:t>
            </a:r>
            <a:r>
              <a:rPr sz="1600" b="1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variable</a:t>
            </a: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X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representing</a:t>
            </a:r>
            <a:r>
              <a:rPr sz="1600" spc="-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number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variables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dataset: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90" y="2604966"/>
            <a:ext cx="46043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6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0" dirty="0">
                <a:solidFill>
                  <a:srgbClr val="00338D"/>
                </a:solidFill>
                <a:latin typeface="Tahoma"/>
                <a:cs typeface="Tahoma"/>
              </a:rPr>
              <a:t>population</a:t>
            </a:r>
            <a:r>
              <a:rPr sz="1600" b="1" spc="1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variance-</a:t>
            </a: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covariance</a:t>
            </a:r>
            <a:r>
              <a:rPr sz="1600" b="1" spc="1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80" dirty="0">
                <a:solidFill>
                  <a:srgbClr val="00338D"/>
                </a:solidFill>
                <a:latin typeface="Tahoma"/>
                <a:cs typeface="Tahoma"/>
              </a:rPr>
              <a:t>matrix,</a:t>
            </a:r>
            <a:r>
              <a:rPr sz="1600" b="1" spc="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00338D"/>
                </a:solidFill>
                <a:latin typeface="Tahoma"/>
                <a:cs typeface="Tahoma"/>
              </a:rPr>
              <a:t>Σ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186" y="5723916"/>
            <a:ext cx="784605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600" b="1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55" dirty="0">
                <a:solidFill>
                  <a:srgbClr val="00338D"/>
                </a:solidFill>
                <a:latin typeface="Tahoma"/>
                <a:cs typeface="Tahoma"/>
              </a:rPr>
              <a:t>linear</a:t>
            </a:r>
            <a:r>
              <a:rPr sz="1600" b="1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0" dirty="0">
                <a:solidFill>
                  <a:srgbClr val="00338D"/>
                </a:solidFill>
                <a:latin typeface="Tahoma"/>
                <a:cs typeface="Tahoma"/>
              </a:rPr>
              <a:t>combinations of</a:t>
            </a:r>
            <a:r>
              <a:rPr sz="1600" b="1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b="1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25" dirty="0">
                <a:solidFill>
                  <a:srgbClr val="00338D"/>
                </a:solidFill>
                <a:latin typeface="Tahoma"/>
                <a:cs typeface="Tahoma"/>
              </a:rPr>
              <a:t>will</a:t>
            </a:r>
            <a:r>
              <a:rPr sz="1600" b="1" spc="-20" dirty="0">
                <a:solidFill>
                  <a:srgbClr val="00338D"/>
                </a:solidFill>
                <a:latin typeface="Tahoma"/>
                <a:cs typeface="Tahoma"/>
              </a:rPr>
              <a:t> correspond</a:t>
            </a:r>
            <a:r>
              <a:rPr sz="1600" b="1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6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b="1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85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b="1" spc="-30" dirty="0">
                <a:solidFill>
                  <a:srgbClr val="00338D"/>
                </a:solidFill>
                <a:latin typeface="Tahoma"/>
                <a:cs typeface="Tahoma"/>
              </a:rPr>
              <a:t> principle</a:t>
            </a:r>
            <a:r>
              <a:rPr sz="1600" b="1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component.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80822" y="2388505"/>
            <a:ext cx="844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Symbol"/>
                <a:cs typeface="Symbol"/>
              </a:rPr>
              <a:t>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70843" y="2368276"/>
            <a:ext cx="215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00" i="1" dirty="0">
                <a:latin typeface="Times New Roman"/>
                <a:cs typeface="Times New Roman"/>
              </a:rPr>
              <a:t>p</a:t>
            </a:r>
            <a:r>
              <a:rPr sz="700" i="1" spc="100" dirty="0">
                <a:latin typeface="Times New Roman"/>
                <a:cs typeface="Times New Roman"/>
              </a:rPr>
              <a:t> </a:t>
            </a:r>
            <a:r>
              <a:rPr sz="1800" spc="-75" baseline="-6944" dirty="0">
                <a:latin typeface="Symbol"/>
                <a:cs typeface="Symbol"/>
              </a:rPr>
              <a:t></a:t>
            </a:r>
            <a:endParaRPr sz="1800" baseline="-6944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55422" y="2238571"/>
            <a:ext cx="431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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800" i="1" baseline="-32407" dirty="0">
                <a:latin typeface="Times New Roman"/>
                <a:cs typeface="Times New Roman"/>
              </a:rPr>
              <a:t>X</a:t>
            </a:r>
            <a:r>
              <a:rPr sz="1800" i="1" spc="217" baseline="-32407" dirty="0">
                <a:latin typeface="Times New Roman"/>
                <a:cs typeface="Times New Roman"/>
              </a:rPr>
              <a:t>  </a:t>
            </a:r>
            <a:r>
              <a:rPr sz="1200" spc="-50" dirty="0">
                <a:latin typeface="Symbol"/>
                <a:cs typeface="Symbol"/>
              </a:rPr>
              <a:t>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80822" y="1703096"/>
            <a:ext cx="380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</a:t>
            </a:r>
            <a:r>
              <a:rPr sz="1200" spc="45" dirty="0">
                <a:latin typeface="Times New Roman"/>
                <a:cs typeface="Times New Roman"/>
              </a:rPr>
              <a:t> </a:t>
            </a:r>
            <a:r>
              <a:rPr sz="1800" i="1" baseline="4629" dirty="0">
                <a:latin typeface="Times New Roman"/>
                <a:cs typeface="Times New Roman"/>
              </a:rPr>
              <a:t>X</a:t>
            </a:r>
            <a:r>
              <a:rPr sz="1800" i="1" spc="712" baseline="4629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Symbol"/>
                <a:cs typeface="Symbol"/>
              </a:rPr>
              <a:t>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0822" y="2101729"/>
            <a:ext cx="3803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aseline="2314" dirty="0">
                <a:latin typeface="Symbol"/>
                <a:cs typeface="Symbol"/>
              </a:rPr>
              <a:t></a:t>
            </a:r>
            <a:r>
              <a:rPr sz="1800" spc="652" baseline="2314" dirty="0">
                <a:latin typeface="Times New Roman"/>
                <a:cs typeface="Times New Roman"/>
              </a:rPr>
              <a:t> </a:t>
            </a:r>
            <a:r>
              <a:rPr sz="1200" spc="120" dirty="0">
                <a:latin typeface="Segoe UI Symbol"/>
                <a:cs typeface="Segoe UI Symbol"/>
              </a:rPr>
              <a:t>⁝</a:t>
            </a:r>
            <a:r>
              <a:rPr sz="1200" spc="395" dirty="0">
                <a:latin typeface="Segoe UI Symbol"/>
                <a:cs typeface="Segoe UI Symbol"/>
              </a:rPr>
              <a:t> </a:t>
            </a:r>
            <a:r>
              <a:rPr sz="1800" spc="-75" baseline="2314" dirty="0">
                <a:latin typeface="Symbol"/>
                <a:cs typeface="Symbol"/>
              </a:rPr>
              <a:t></a:t>
            </a:r>
            <a:endParaRPr sz="1800" baseline="2314">
              <a:latin typeface="Symbol"/>
              <a:cs typeface="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60132" y="1908958"/>
            <a:ext cx="226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00" dirty="0">
                <a:latin typeface="Times New Roman"/>
                <a:cs typeface="Times New Roman"/>
              </a:rPr>
              <a:t>2</a:t>
            </a:r>
            <a:r>
              <a:rPr sz="700" spc="185" dirty="0">
                <a:latin typeface="Times New Roman"/>
                <a:cs typeface="Times New Roman"/>
              </a:rPr>
              <a:t> </a:t>
            </a:r>
            <a:r>
              <a:rPr sz="1800" spc="-89" baseline="-13888" dirty="0">
                <a:latin typeface="Symbol"/>
                <a:cs typeface="Symbol"/>
              </a:rPr>
              <a:t></a:t>
            </a:r>
            <a:endParaRPr sz="1800" baseline="-13888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55422" y="1800671"/>
            <a:ext cx="431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Symbol"/>
                <a:cs typeface="Symbol"/>
              </a:rPr>
              <a:t></a:t>
            </a:r>
            <a:r>
              <a:rPr sz="1200" spc="-75" dirty="0">
                <a:latin typeface="Times New Roman"/>
                <a:cs typeface="Times New Roman"/>
              </a:rPr>
              <a:t> </a:t>
            </a:r>
            <a:r>
              <a:rPr sz="1800" i="1" spc="-15" baseline="-25462" dirty="0">
                <a:latin typeface="Times New Roman"/>
                <a:cs typeface="Times New Roman"/>
              </a:rPr>
              <a:t>X</a:t>
            </a:r>
            <a:r>
              <a:rPr sz="1800" i="1" spc="-112" baseline="-25462" dirty="0">
                <a:latin typeface="Times New Roman"/>
                <a:cs typeface="Times New Roman"/>
              </a:rPr>
              <a:t> </a:t>
            </a:r>
            <a:r>
              <a:rPr sz="1050" baseline="43650" dirty="0">
                <a:latin typeface="Times New Roman"/>
                <a:cs typeface="Times New Roman"/>
              </a:rPr>
              <a:t>1</a:t>
            </a:r>
            <a:r>
              <a:rPr sz="1050" spc="232" baseline="43650" dirty="0">
                <a:latin typeface="Times New Roman"/>
                <a:cs typeface="Times New Roman"/>
              </a:rPr>
              <a:t> </a:t>
            </a:r>
            <a:r>
              <a:rPr sz="1200" spc="-50" dirty="0">
                <a:latin typeface="Symbol"/>
                <a:cs typeface="Symbol"/>
              </a:rPr>
              <a:t>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86442" y="2019623"/>
            <a:ext cx="403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Times New Roman"/>
                <a:cs typeface="Times New Roman"/>
              </a:rPr>
              <a:t>X</a:t>
            </a:r>
            <a:r>
              <a:rPr sz="1200" b="1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800" spc="-75" baseline="25462" dirty="0">
                <a:latin typeface="Symbol"/>
                <a:cs typeface="Symbol"/>
              </a:rPr>
              <a:t></a:t>
            </a:r>
            <a:endParaRPr sz="1800" baseline="25462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51580" y="3474420"/>
            <a:ext cx="844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Symbol"/>
                <a:cs typeface="Symbol"/>
              </a:rPr>
              <a:t>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51582" y="2938496"/>
            <a:ext cx="844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Symbol"/>
                <a:cs typeface="Symbol"/>
              </a:rPr>
              <a:t>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19273" y="3691168"/>
            <a:ext cx="8445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latin typeface="Symbol"/>
                <a:cs typeface="Symbol"/>
              </a:rPr>
              <a:t>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86407" y="3277119"/>
            <a:ext cx="6985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Times New Roman"/>
                <a:cs typeface="Times New Roman"/>
              </a:rPr>
              <a:t>2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04217" y="3277119"/>
            <a:ext cx="11430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Times New Roman"/>
                <a:cs typeface="Times New Roman"/>
              </a:rPr>
              <a:t>21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364976" y="3048458"/>
            <a:ext cx="11430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Times New Roman"/>
                <a:cs typeface="Times New Roman"/>
              </a:rPr>
              <a:t>12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07391" y="3048458"/>
            <a:ext cx="69850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50" dirty="0"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19817" y="3670919"/>
            <a:ext cx="2413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00" i="1" dirty="0">
                <a:latin typeface="Times New Roman"/>
                <a:cs typeface="Times New Roman"/>
              </a:rPr>
              <a:t>p</a:t>
            </a:r>
            <a:r>
              <a:rPr sz="700" i="1" spc="305" dirty="0">
                <a:latin typeface="Times New Roman"/>
                <a:cs typeface="Times New Roman"/>
              </a:rPr>
              <a:t> </a:t>
            </a:r>
            <a:r>
              <a:rPr sz="1800" spc="-75" baseline="-6944" dirty="0">
                <a:latin typeface="Symbol"/>
                <a:cs typeface="Symbol"/>
              </a:rPr>
              <a:t></a:t>
            </a:r>
            <a:endParaRPr sz="1800" baseline="-6944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10169" y="3734437"/>
            <a:ext cx="484505" cy="13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73380" algn="l"/>
              </a:tabLst>
            </a:pPr>
            <a:r>
              <a:rPr sz="700" i="1" spc="-25" dirty="0">
                <a:latin typeface="Times New Roman"/>
                <a:cs typeface="Times New Roman"/>
              </a:rPr>
              <a:t>p</a:t>
            </a:r>
            <a:r>
              <a:rPr sz="700" spc="-25" dirty="0">
                <a:latin typeface="Times New Roman"/>
                <a:cs typeface="Times New Roman"/>
              </a:rPr>
              <a:t>1</a:t>
            </a:r>
            <a:r>
              <a:rPr sz="700" dirty="0">
                <a:latin typeface="Times New Roman"/>
                <a:cs typeface="Times New Roman"/>
              </a:rPr>
              <a:t>	</a:t>
            </a:r>
            <a:r>
              <a:rPr sz="700" i="1" spc="-10" dirty="0">
                <a:latin typeface="Times New Roman"/>
                <a:cs typeface="Times New Roman"/>
              </a:rPr>
              <a:t>p</a:t>
            </a:r>
            <a:r>
              <a:rPr sz="700" i="1" spc="-100" dirty="0">
                <a:latin typeface="Times New Roman"/>
                <a:cs typeface="Times New Roman"/>
              </a:rPr>
              <a:t> </a:t>
            </a:r>
            <a:r>
              <a:rPr sz="700" spc="-50" dirty="0">
                <a:latin typeface="Times New Roman"/>
                <a:cs typeface="Times New Roman"/>
              </a:rPr>
              <a:t>2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09103" y="3277119"/>
            <a:ext cx="226695" cy="259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620"/>
              </a:lnSpc>
              <a:spcBef>
                <a:spcPts val="100"/>
              </a:spcBef>
            </a:pPr>
            <a:r>
              <a:rPr sz="700" spc="-10" dirty="0">
                <a:latin typeface="Times New Roman"/>
                <a:cs typeface="Times New Roman"/>
              </a:rPr>
              <a:t>2</a:t>
            </a:r>
            <a:r>
              <a:rPr sz="700" spc="-40" dirty="0">
                <a:latin typeface="Times New Roman"/>
                <a:cs typeface="Times New Roman"/>
              </a:rPr>
              <a:t> </a:t>
            </a:r>
            <a:r>
              <a:rPr sz="700" i="1" spc="-50" dirty="0">
                <a:latin typeface="Times New Roman"/>
                <a:cs typeface="Times New Roman"/>
              </a:rPr>
              <a:t>p</a:t>
            </a:r>
            <a:endParaRPr sz="700">
              <a:latin typeface="Times New Roman"/>
              <a:cs typeface="Times New Roman"/>
            </a:endParaRPr>
          </a:p>
          <a:p>
            <a:pPr marR="5080" algn="r">
              <a:lnSpc>
                <a:spcPts val="1220"/>
              </a:lnSpc>
            </a:pPr>
            <a:r>
              <a:rPr sz="1200" spc="-50" dirty="0">
                <a:latin typeface="Symbol"/>
                <a:cs typeface="Symbol"/>
              </a:rPr>
              <a:t>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93216" y="3556290"/>
            <a:ext cx="367665" cy="218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875" baseline="-24444" dirty="0">
                <a:latin typeface="Symbol"/>
                <a:cs typeface="Symbol"/>
              </a:rPr>
              <a:t></a:t>
            </a:r>
            <a:r>
              <a:rPr sz="1875" spc="-75" baseline="-24444" dirty="0">
                <a:latin typeface="Times New Roman"/>
                <a:cs typeface="Times New Roman"/>
              </a:rPr>
              <a:t> </a:t>
            </a:r>
            <a:r>
              <a:rPr sz="700" dirty="0">
                <a:latin typeface="Times New Roman"/>
                <a:cs typeface="Times New Roman"/>
              </a:rPr>
              <a:t>2</a:t>
            </a:r>
            <a:r>
              <a:rPr sz="700" spc="285" dirty="0">
                <a:latin typeface="Times New Roman"/>
                <a:cs typeface="Times New Roman"/>
              </a:rPr>
              <a:t> </a:t>
            </a:r>
            <a:r>
              <a:rPr sz="1800" spc="-75" baseline="-11574" dirty="0">
                <a:latin typeface="Symbol"/>
                <a:cs typeface="Symbol"/>
              </a:rPr>
              <a:t></a:t>
            </a:r>
            <a:endParaRPr sz="1800" baseline="-11574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793873" y="3585271"/>
            <a:ext cx="232410" cy="218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200" spc="-25" dirty="0">
                <a:latin typeface="Symbol"/>
                <a:cs typeface="Symbol"/>
              </a:rPr>
              <a:t></a:t>
            </a:r>
            <a:r>
              <a:rPr sz="1875" spc="-37" baseline="-13333" dirty="0">
                <a:latin typeface="Symbol"/>
                <a:cs typeface="Symbol"/>
              </a:rPr>
              <a:t></a:t>
            </a:r>
            <a:endParaRPr sz="1875" baseline="-13333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45121" y="3098969"/>
            <a:ext cx="248285" cy="218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875" baseline="-24444" dirty="0">
                <a:latin typeface="Symbol"/>
                <a:cs typeface="Symbol"/>
              </a:rPr>
              <a:t></a:t>
            </a:r>
            <a:r>
              <a:rPr sz="1875" spc="-97" baseline="-24444" dirty="0">
                <a:latin typeface="Times New Roman"/>
                <a:cs typeface="Times New Roman"/>
              </a:rPr>
              <a:t> </a:t>
            </a:r>
            <a:r>
              <a:rPr sz="700" spc="-50" dirty="0">
                <a:latin typeface="Times New Roman"/>
                <a:cs typeface="Times New Roman"/>
              </a:rPr>
              <a:t>2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19273" y="3173999"/>
            <a:ext cx="186690" cy="218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00" spc="-25" dirty="0">
                <a:latin typeface="Symbol"/>
                <a:cs typeface="Symbol"/>
              </a:rPr>
              <a:t></a:t>
            </a:r>
            <a:r>
              <a:rPr sz="1875" spc="-37" baseline="2222" dirty="0">
                <a:latin typeface="Symbol"/>
                <a:cs typeface="Symbol"/>
              </a:rPr>
              <a:t></a:t>
            </a:r>
            <a:endParaRPr sz="1875" baseline="2222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44326" y="3624567"/>
            <a:ext cx="553085" cy="2184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387350" algn="l"/>
              </a:tabLst>
            </a:pPr>
            <a:r>
              <a:rPr sz="1250" spc="-50" dirty="0">
                <a:latin typeface="Symbol"/>
                <a:cs typeface="Symbol"/>
              </a:rPr>
              <a:t>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200" spc="270" dirty="0">
                <a:latin typeface="Segoe UI Symbol"/>
                <a:cs typeface="Segoe UI Symbol"/>
              </a:rPr>
              <a:t>…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345926" y="3404148"/>
            <a:ext cx="7251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5750" algn="l"/>
                <a:tab pos="661035" algn="l"/>
              </a:tabLst>
            </a:pPr>
            <a:r>
              <a:rPr sz="1200" spc="70" dirty="0">
                <a:latin typeface="Segoe UI Symbol"/>
                <a:cs typeface="Segoe UI Symbol"/>
              </a:rPr>
              <a:t>⁝</a:t>
            </a:r>
            <a:r>
              <a:rPr sz="1200" dirty="0">
                <a:latin typeface="Segoe UI Symbol"/>
                <a:cs typeface="Segoe UI Symbol"/>
              </a:rPr>
              <a:t>	</a:t>
            </a:r>
            <a:r>
              <a:rPr sz="1200" spc="5" dirty="0">
                <a:latin typeface="Segoe UI Symbol"/>
                <a:cs typeface="Segoe UI Symbol"/>
              </a:rPr>
              <a:t>⋱</a:t>
            </a:r>
            <a:r>
              <a:rPr sz="1200" dirty="0">
                <a:latin typeface="Segoe UI Symbol"/>
                <a:cs typeface="Segoe UI Symbol"/>
              </a:rPr>
              <a:t>	</a:t>
            </a:r>
            <a:r>
              <a:rPr sz="1200" spc="70" dirty="0">
                <a:latin typeface="Segoe UI Symbol"/>
                <a:cs typeface="Segoe UI Symbol"/>
              </a:rPr>
              <a:t>⁝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976833" y="3404148"/>
            <a:ext cx="7620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latin typeface="Segoe UI Symbol"/>
                <a:cs typeface="Segoe UI Symbol"/>
              </a:rPr>
              <a:t>⁝</a:t>
            </a:r>
            <a:endParaRPr sz="1200">
              <a:latin typeface="Segoe UI Symbol"/>
              <a:cs typeface="Segoe UI 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55773" y="2938587"/>
            <a:ext cx="1518285" cy="4540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76200">
              <a:lnSpc>
                <a:spcPts val="1175"/>
              </a:lnSpc>
              <a:spcBef>
                <a:spcPts val="114"/>
              </a:spcBef>
              <a:tabLst>
                <a:tab pos="515620" algn="l"/>
                <a:tab pos="875665" algn="l"/>
                <a:tab pos="1158240" algn="l"/>
                <a:tab pos="1408430" algn="l"/>
              </a:tabLst>
            </a:pPr>
            <a:r>
              <a:rPr sz="1800" spc="-15" baseline="2314" dirty="0">
                <a:latin typeface="Symbol"/>
                <a:cs typeface="Symbol"/>
              </a:rPr>
              <a:t></a:t>
            </a:r>
            <a:r>
              <a:rPr sz="1800" spc="-172" baseline="2314" dirty="0">
                <a:latin typeface="Times New Roman"/>
                <a:cs typeface="Times New Roman"/>
              </a:rPr>
              <a:t> </a:t>
            </a:r>
            <a:r>
              <a:rPr sz="1250" dirty="0">
                <a:latin typeface="Symbol"/>
                <a:cs typeface="Symbol"/>
              </a:rPr>
              <a:t></a:t>
            </a:r>
            <a:r>
              <a:rPr sz="1250" spc="-60" dirty="0">
                <a:latin typeface="Times New Roman"/>
                <a:cs typeface="Times New Roman"/>
              </a:rPr>
              <a:t> </a:t>
            </a:r>
            <a:r>
              <a:rPr sz="1050" spc="-75" baseline="43650" dirty="0">
                <a:latin typeface="Times New Roman"/>
                <a:cs typeface="Times New Roman"/>
              </a:rPr>
              <a:t>2</a:t>
            </a:r>
            <a:r>
              <a:rPr sz="1050" baseline="43650" dirty="0">
                <a:latin typeface="Times New Roman"/>
                <a:cs typeface="Times New Roman"/>
              </a:rPr>
              <a:t>	</a:t>
            </a:r>
            <a:r>
              <a:rPr sz="1250" spc="-50" dirty="0">
                <a:latin typeface="Symbol"/>
                <a:cs typeface="Symbol"/>
              </a:rPr>
              <a:t>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200" spc="270" dirty="0">
                <a:latin typeface="Segoe UI Symbol"/>
                <a:cs typeface="Segoe UI Symbol"/>
              </a:rPr>
              <a:t>…</a:t>
            </a:r>
            <a:r>
              <a:rPr sz="1200" dirty="0">
                <a:latin typeface="Segoe UI Symbol"/>
                <a:cs typeface="Segoe UI Symbol"/>
              </a:rPr>
              <a:t>	</a:t>
            </a:r>
            <a:r>
              <a:rPr sz="1250" spc="-50" dirty="0">
                <a:latin typeface="Symbol"/>
                <a:cs typeface="Symbol"/>
              </a:rPr>
              <a:t></a:t>
            </a:r>
            <a:r>
              <a:rPr sz="1250" dirty="0">
                <a:latin typeface="Times New Roman"/>
                <a:cs typeface="Times New Roman"/>
              </a:rPr>
              <a:t>	</a:t>
            </a:r>
            <a:r>
              <a:rPr sz="1800" spc="-75" baseline="-32407" dirty="0">
                <a:latin typeface="Symbol"/>
                <a:cs typeface="Symbol"/>
              </a:rPr>
              <a:t></a:t>
            </a:r>
            <a:endParaRPr sz="1800" baseline="-32407">
              <a:latin typeface="Symbol"/>
              <a:cs typeface="Symbol"/>
            </a:endParaRPr>
          </a:p>
          <a:p>
            <a:pPr marR="146050" algn="r">
              <a:lnSpc>
                <a:spcPts val="515"/>
              </a:lnSpc>
            </a:pPr>
            <a:r>
              <a:rPr sz="700" spc="-10" dirty="0">
                <a:latin typeface="Times New Roman"/>
                <a:cs typeface="Times New Roman"/>
              </a:rPr>
              <a:t>1</a:t>
            </a:r>
            <a:r>
              <a:rPr sz="700" spc="-90" dirty="0">
                <a:latin typeface="Times New Roman"/>
                <a:cs typeface="Times New Roman"/>
              </a:rPr>
              <a:t> </a:t>
            </a:r>
            <a:r>
              <a:rPr sz="700" i="1" spc="-50" dirty="0">
                <a:latin typeface="Times New Roman"/>
                <a:cs typeface="Times New Roman"/>
              </a:rPr>
              <a:t>p</a:t>
            </a:r>
            <a:endParaRPr sz="700">
              <a:latin typeface="Times New Roman"/>
              <a:cs typeface="Times New Roman"/>
            </a:endParaRPr>
          </a:p>
          <a:p>
            <a:pPr marL="876300">
              <a:lnSpc>
                <a:spcPct val="100000"/>
              </a:lnSpc>
              <a:spcBef>
                <a:spcPts val="160"/>
              </a:spcBef>
              <a:tabLst>
                <a:tab pos="1408430" algn="l"/>
              </a:tabLst>
            </a:pPr>
            <a:r>
              <a:rPr sz="1800" spc="480" baseline="2314" dirty="0">
                <a:latin typeface="Segoe UI Symbol"/>
                <a:cs typeface="Segoe UI Symbol"/>
              </a:rPr>
              <a:t>…</a:t>
            </a:r>
            <a:r>
              <a:rPr sz="1800" spc="217" baseline="2314" dirty="0">
                <a:latin typeface="Segoe UI Symbol"/>
                <a:cs typeface="Segoe UI Symbol"/>
              </a:rPr>
              <a:t>  </a:t>
            </a:r>
            <a:r>
              <a:rPr sz="1875" spc="-89" baseline="2222" dirty="0">
                <a:latin typeface="Symbol"/>
                <a:cs typeface="Symbol"/>
              </a:rPr>
              <a:t></a:t>
            </a:r>
            <a:r>
              <a:rPr sz="1875" baseline="2222" dirty="0">
                <a:latin typeface="Times New Roman"/>
                <a:cs typeface="Times New Roman"/>
              </a:rPr>
              <a:t>	</a:t>
            </a:r>
            <a:r>
              <a:rPr sz="1200" spc="-50" dirty="0">
                <a:latin typeface="Symbol"/>
                <a:cs typeface="Symbol"/>
              </a:rPr>
              <a:t>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212850" y="2966606"/>
            <a:ext cx="716280" cy="716280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618490">
              <a:lnSpc>
                <a:spcPct val="100000"/>
              </a:lnSpc>
              <a:spcBef>
                <a:spcPts val="645"/>
              </a:spcBef>
            </a:pPr>
            <a:r>
              <a:rPr sz="1200" spc="-50" dirty="0">
                <a:latin typeface="Symbol"/>
                <a:cs typeface="Symbol"/>
              </a:rPr>
              <a:t></a:t>
            </a:r>
            <a:endParaRPr sz="1200">
              <a:latin typeface="Symbol"/>
              <a:cs typeface="Symbol"/>
            </a:endParaRPr>
          </a:p>
          <a:p>
            <a:pPr marL="38100">
              <a:lnSpc>
                <a:spcPct val="100000"/>
              </a:lnSpc>
              <a:spcBef>
                <a:spcPts val="550"/>
              </a:spcBef>
            </a:pPr>
            <a:r>
              <a:rPr sz="1200" dirty="0">
                <a:latin typeface="Leelawadee UI"/>
                <a:cs typeface="Leelawadee UI"/>
              </a:rPr>
              <a:t>var(</a:t>
            </a:r>
            <a:r>
              <a:rPr sz="1200" b="1" dirty="0">
                <a:latin typeface="Times New Roman"/>
                <a:cs typeface="Times New Roman"/>
              </a:rPr>
              <a:t>X</a:t>
            </a:r>
            <a:r>
              <a:rPr sz="1200" dirty="0">
                <a:latin typeface="Times New Roman"/>
                <a:cs typeface="Times New Roman"/>
              </a:rPr>
              <a:t>)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Symbol"/>
                <a:cs typeface="Symbol"/>
              </a:rPr>
              <a:t>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800" spc="-75" baseline="-13888" dirty="0">
                <a:latin typeface="Symbol"/>
                <a:cs typeface="Symbol"/>
              </a:rPr>
              <a:t></a:t>
            </a:r>
            <a:endParaRPr sz="1800" baseline="-13888">
              <a:latin typeface="Symbol"/>
              <a:cs typeface="Symbol"/>
            </a:endParaRPr>
          </a:p>
          <a:p>
            <a:pPr marL="618490">
              <a:lnSpc>
                <a:spcPct val="100000"/>
              </a:lnSpc>
              <a:spcBef>
                <a:spcPts val="20"/>
              </a:spcBef>
            </a:pPr>
            <a:r>
              <a:rPr sz="1200" spc="-50" dirty="0">
                <a:latin typeface="Symbol"/>
                <a:cs typeface="Symbol"/>
              </a:rPr>
              <a:t></a:t>
            </a:r>
            <a:endParaRPr sz="12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252568" y="5327721"/>
            <a:ext cx="39433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23850" algn="l"/>
              </a:tabLst>
            </a:pPr>
            <a:r>
              <a:rPr sz="900" i="1" spc="-25" dirty="0">
                <a:latin typeface="Times New Roman"/>
                <a:cs typeface="Times New Roman"/>
              </a:rPr>
              <a:t>pp</a:t>
            </a:r>
            <a:r>
              <a:rPr sz="900" i="1" dirty="0">
                <a:latin typeface="Times New Roman"/>
                <a:cs typeface="Times New Roman"/>
              </a:rPr>
              <a:t>	</a:t>
            </a:r>
            <a:r>
              <a:rPr sz="900" i="1" spc="-50" dirty="0">
                <a:latin typeface="Times New Roman"/>
                <a:cs typeface="Times New Roman"/>
              </a:rPr>
              <a:t>p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228704" y="5327721"/>
            <a:ext cx="8255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i="1" spc="-50" dirty="0">
                <a:latin typeface="Times New Roman"/>
                <a:cs typeface="Times New Roman"/>
              </a:rPr>
              <a:t>p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108054" y="5197540"/>
            <a:ext cx="1162050" cy="260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69875" algn="l"/>
                <a:tab pos="665480" algn="l"/>
                <a:tab pos="915035" algn="l"/>
              </a:tabLst>
            </a:pPr>
            <a:r>
              <a:rPr sz="1500" i="1" spc="-50" dirty="0">
                <a:latin typeface="Times New Roman"/>
                <a:cs typeface="Times New Roman"/>
              </a:rPr>
              <a:t>Y</a:t>
            </a:r>
            <a:r>
              <a:rPr sz="1500" i="1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Symbol"/>
                <a:cs typeface="Symbol"/>
              </a:rPr>
              <a:t></a:t>
            </a:r>
            <a:r>
              <a:rPr sz="1500" spc="20" dirty="0">
                <a:latin typeface="Times New Roman"/>
                <a:cs typeface="Times New Roman"/>
              </a:rPr>
              <a:t> </a:t>
            </a:r>
            <a:r>
              <a:rPr sz="1500" i="1" spc="-50" dirty="0">
                <a:latin typeface="Times New Roman"/>
                <a:cs typeface="Times New Roman"/>
              </a:rPr>
              <a:t>e</a:t>
            </a:r>
            <a:r>
              <a:rPr sz="1500" i="1" dirty="0">
                <a:latin typeface="Times New Roman"/>
                <a:cs typeface="Times New Roman"/>
              </a:rPr>
              <a:t>	</a:t>
            </a:r>
            <a:r>
              <a:rPr sz="1500" i="1" spc="-50" dirty="0">
                <a:latin typeface="Times New Roman"/>
                <a:cs typeface="Times New Roman"/>
              </a:rPr>
              <a:t>X</a:t>
            </a:r>
            <a:r>
              <a:rPr sz="1500" i="1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Symbol"/>
                <a:cs typeface="Symbol"/>
              </a:rPr>
              <a:t></a:t>
            </a:r>
            <a:r>
              <a:rPr sz="1500" spc="-50" dirty="0">
                <a:latin typeface="Times New Roman"/>
                <a:cs typeface="Times New Roman"/>
              </a:rPr>
              <a:t> </a:t>
            </a:r>
            <a:r>
              <a:rPr sz="1500" i="1" spc="-50" dirty="0">
                <a:latin typeface="Times New Roman"/>
                <a:cs typeface="Times New Roman"/>
              </a:rPr>
              <a:t>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19064" y="5197540"/>
            <a:ext cx="1127125" cy="260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83210" algn="l"/>
                <a:tab pos="994410" algn="l"/>
              </a:tabLst>
            </a:pPr>
            <a:r>
              <a:rPr sz="1500" i="1" spc="-50" dirty="0">
                <a:latin typeface="Times New Roman"/>
                <a:cs typeface="Times New Roman"/>
              </a:rPr>
              <a:t>X</a:t>
            </a:r>
            <a:r>
              <a:rPr sz="1500" i="1" dirty="0">
                <a:latin typeface="Times New Roman"/>
                <a:cs typeface="Times New Roman"/>
              </a:rPr>
              <a:t>	</a:t>
            </a:r>
            <a:r>
              <a:rPr sz="1500" dirty="0">
                <a:latin typeface="Symbol"/>
                <a:cs typeface="Symbol"/>
              </a:rPr>
              <a:t></a:t>
            </a:r>
            <a:r>
              <a:rPr sz="1500" spc="-12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...</a:t>
            </a:r>
            <a:r>
              <a:rPr sz="1500" spc="-14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ymbol"/>
                <a:cs typeface="Symbol"/>
              </a:rPr>
              <a:t>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i="1" spc="-50" dirty="0">
                <a:latin typeface="Times New Roman"/>
                <a:cs typeface="Times New Roman"/>
              </a:rPr>
              <a:t>e</a:t>
            </a:r>
            <a:r>
              <a:rPr sz="1500" i="1" dirty="0">
                <a:latin typeface="Times New Roman"/>
                <a:cs typeface="Times New Roman"/>
              </a:rPr>
              <a:t>	</a:t>
            </a:r>
            <a:r>
              <a:rPr sz="1500" i="1" spc="-50" dirty="0">
                <a:latin typeface="Times New Roman"/>
                <a:cs typeface="Times New Roman"/>
              </a:rPr>
              <a:t>X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626346" y="5327721"/>
            <a:ext cx="102489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84480" algn="l"/>
                <a:tab pos="648335" algn="l"/>
                <a:tab pos="954405" algn="l"/>
              </a:tabLst>
            </a:pPr>
            <a:r>
              <a:rPr sz="900" i="1" spc="-25" dirty="0">
                <a:latin typeface="Times New Roman"/>
                <a:cs typeface="Times New Roman"/>
              </a:rPr>
              <a:t>p</a:t>
            </a:r>
            <a:r>
              <a:rPr sz="900" spc="-25" dirty="0">
                <a:latin typeface="Times New Roman"/>
                <a:cs typeface="Times New Roman"/>
              </a:rPr>
              <a:t>1</a:t>
            </a:r>
            <a:r>
              <a:rPr sz="900" dirty="0">
                <a:latin typeface="Times New Roman"/>
                <a:cs typeface="Times New Roman"/>
              </a:rPr>
              <a:t>	</a:t>
            </a:r>
            <a:r>
              <a:rPr sz="900" spc="-50" dirty="0">
                <a:latin typeface="Times New Roman"/>
                <a:cs typeface="Times New Roman"/>
              </a:rPr>
              <a:t>1</a:t>
            </a:r>
            <a:r>
              <a:rPr sz="900" dirty="0">
                <a:latin typeface="Times New Roman"/>
                <a:cs typeface="Times New Roman"/>
              </a:rPr>
              <a:t>	</a:t>
            </a:r>
            <a:r>
              <a:rPr sz="900" i="1" spc="-10" dirty="0">
                <a:latin typeface="Times New Roman"/>
                <a:cs typeface="Times New Roman"/>
              </a:rPr>
              <a:t>p</a:t>
            </a:r>
            <a:r>
              <a:rPr sz="900" i="1" spc="-130" dirty="0">
                <a:latin typeface="Times New Roman"/>
                <a:cs typeface="Times New Roman"/>
              </a:rPr>
              <a:t> </a:t>
            </a:r>
            <a:r>
              <a:rPr sz="900" spc="-50" dirty="0">
                <a:latin typeface="Times New Roman"/>
                <a:cs typeface="Times New Roman"/>
              </a:rPr>
              <a:t>2</a:t>
            </a:r>
            <a:r>
              <a:rPr sz="900" dirty="0">
                <a:latin typeface="Times New Roman"/>
                <a:cs typeface="Times New Roman"/>
              </a:rPr>
              <a:t>	</a:t>
            </a:r>
            <a:r>
              <a:rPr sz="900" spc="-50" dirty="0"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1786" y="3962214"/>
            <a:ext cx="4966970" cy="120269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30"/>
              </a:spcBef>
            </a:pP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Consider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linear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combinations:</a:t>
            </a:r>
            <a:endParaRPr sz="1600">
              <a:latin typeface="Tahoma"/>
              <a:cs typeface="Tahoma"/>
            </a:endParaRPr>
          </a:p>
          <a:p>
            <a:pPr marL="2424430" algn="ctr">
              <a:lnSpc>
                <a:spcPct val="100000"/>
              </a:lnSpc>
              <a:spcBef>
                <a:spcPts val="254"/>
              </a:spcBef>
            </a:pPr>
            <a:r>
              <a:rPr sz="1500" i="1" dirty="0">
                <a:latin typeface="Times New Roman"/>
                <a:cs typeface="Times New Roman"/>
              </a:rPr>
              <a:t>Y</a:t>
            </a:r>
            <a:r>
              <a:rPr sz="1350" baseline="-24691" dirty="0">
                <a:latin typeface="Times New Roman"/>
                <a:cs typeface="Times New Roman"/>
              </a:rPr>
              <a:t>1</a:t>
            </a:r>
            <a:r>
              <a:rPr sz="1350" spc="457" baseline="-24691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ymbol"/>
                <a:cs typeface="Symbol"/>
              </a:rPr>
              <a:t>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i="1" spc="-25" dirty="0">
                <a:latin typeface="Times New Roman"/>
                <a:cs typeface="Times New Roman"/>
              </a:rPr>
              <a:t>e</a:t>
            </a:r>
            <a:r>
              <a:rPr sz="1350" spc="-37" baseline="-24691" dirty="0">
                <a:latin typeface="Times New Roman"/>
                <a:cs typeface="Times New Roman"/>
              </a:rPr>
              <a:t>11</a:t>
            </a:r>
            <a:r>
              <a:rPr sz="1350" spc="-82" baseline="-24691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X</a:t>
            </a:r>
            <a:r>
              <a:rPr sz="1500" i="1" spc="-235" dirty="0">
                <a:latin typeface="Times New Roman"/>
                <a:cs typeface="Times New Roman"/>
              </a:rPr>
              <a:t> </a:t>
            </a:r>
            <a:r>
              <a:rPr sz="1350" baseline="-24691" dirty="0">
                <a:latin typeface="Times New Roman"/>
                <a:cs typeface="Times New Roman"/>
              </a:rPr>
              <a:t>1</a:t>
            </a:r>
            <a:r>
              <a:rPr sz="1350" spc="315" baseline="-24691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ymbol"/>
                <a:cs typeface="Symbol"/>
              </a:rPr>
              <a:t>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e</a:t>
            </a:r>
            <a:r>
              <a:rPr sz="1350" baseline="-24691" dirty="0">
                <a:latin typeface="Times New Roman"/>
                <a:cs typeface="Times New Roman"/>
              </a:rPr>
              <a:t>12</a:t>
            </a:r>
            <a:r>
              <a:rPr sz="1350" spc="22" baseline="-24691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X</a:t>
            </a:r>
            <a:r>
              <a:rPr sz="1500" i="1" spc="-135" dirty="0">
                <a:latin typeface="Times New Roman"/>
                <a:cs typeface="Times New Roman"/>
              </a:rPr>
              <a:t> </a:t>
            </a:r>
            <a:r>
              <a:rPr sz="1350" baseline="-24691" dirty="0">
                <a:latin typeface="Times New Roman"/>
                <a:cs typeface="Times New Roman"/>
              </a:rPr>
              <a:t>2</a:t>
            </a:r>
            <a:r>
              <a:rPr sz="1350" spc="412" baseline="-24691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ymbol"/>
                <a:cs typeface="Symbol"/>
              </a:rPr>
              <a:t></a:t>
            </a:r>
            <a:r>
              <a:rPr sz="1500" spc="-14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...</a:t>
            </a:r>
            <a:r>
              <a:rPr sz="1500" spc="-16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ymbol"/>
                <a:cs typeface="Symbol"/>
              </a:rPr>
              <a:t>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i="1" spc="-30" dirty="0">
                <a:latin typeface="Times New Roman"/>
                <a:cs typeface="Times New Roman"/>
              </a:rPr>
              <a:t>e</a:t>
            </a:r>
            <a:r>
              <a:rPr sz="1350" spc="-44" baseline="-24691" dirty="0">
                <a:latin typeface="Times New Roman"/>
                <a:cs typeface="Times New Roman"/>
              </a:rPr>
              <a:t>1</a:t>
            </a:r>
            <a:r>
              <a:rPr sz="1350" spc="-187" baseline="-24691" dirty="0">
                <a:latin typeface="Times New Roman"/>
                <a:cs typeface="Times New Roman"/>
              </a:rPr>
              <a:t> </a:t>
            </a:r>
            <a:r>
              <a:rPr sz="1350" i="1" baseline="-24691" dirty="0">
                <a:latin typeface="Times New Roman"/>
                <a:cs typeface="Times New Roman"/>
              </a:rPr>
              <a:t>p</a:t>
            </a:r>
            <a:r>
              <a:rPr sz="1350" i="1" spc="67" baseline="-24691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X</a:t>
            </a:r>
            <a:r>
              <a:rPr sz="1500" i="1" spc="-30" dirty="0">
                <a:latin typeface="Times New Roman"/>
                <a:cs typeface="Times New Roman"/>
              </a:rPr>
              <a:t> </a:t>
            </a:r>
            <a:r>
              <a:rPr sz="1350" i="1" spc="-75" baseline="-24691" dirty="0">
                <a:latin typeface="Times New Roman"/>
                <a:cs typeface="Times New Roman"/>
              </a:rPr>
              <a:t>p</a:t>
            </a:r>
            <a:endParaRPr sz="1350" baseline="-24691">
              <a:latin typeface="Times New Roman"/>
              <a:cs typeface="Times New Roman"/>
            </a:endParaRPr>
          </a:p>
          <a:p>
            <a:pPr marL="2424430" algn="ctr">
              <a:lnSpc>
                <a:spcPct val="100000"/>
              </a:lnSpc>
              <a:spcBef>
                <a:spcPts val="725"/>
              </a:spcBef>
            </a:pPr>
            <a:r>
              <a:rPr sz="1500" i="1" dirty="0">
                <a:latin typeface="Times New Roman"/>
                <a:cs typeface="Times New Roman"/>
              </a:rPr>
              <a:t>Y</a:t>
            </a:r>
            <a:r>
              <a:rPr sz="1350" baseline="-24691" dirty="0">
                <a:latin typeface="Times New Roman"/>
                <a:cs typeface="Times New Roman"/>
              </a:rPr>
              <a:t>2</a:t>
            </a:r>
            <a:r>
              <a:rPr sz="1350" spc="615" baseline="-24691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ymbol"/>
                <a:cs typeface="Symbol"/>
              </a:rPr>
              <a:t></a:t>
            </a:r>
            <a:r>
              <a:rPr sz="1500" spc="2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e</a:t>
            </a:r>
            <a:r>
              <a:rPr sz="1350" baseline="-24691" dirty="0">
                <a:latin typeface="Times New Roman"/>
                <a:cs typeface="Times New Roman"/>
              </a:rPr>
              <a:t>21</a:t>
            </a:r>
            <a:r>
              <a:rPr sz="1350" spc="-67" baseline="-24691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X</a:t>
            </a:r>
            <a:r>
              <a:rPr sz="1500" i="1" spc="-225" dirty="0">
                <a:latin typeface="Times New Roman"/>
                <a:cs typeface="Times New Roman"/>
              </a:rPr>
              <a:t> </a:t>
            </a:r>
            <a:r>
              <a:rPr sz="1350" baseline="-24691" dirty="0">
                <a:latin typeface="Times New Roman"/>
                <a:cs typeface="Times New Roman"/>
              </a:rPr>
              <a:t>1</a:t>
            </a:r>
            <a:r>
              <a:rPr sz="1350" spc="352" baseline="-24691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ymbol"/>
                <a:cs typeface="Symbol"/>
              </a:rPr>
              <a:t></a:t>
            </a:r>
            <a:r>
              <a:rPr sz="1500" spc="-4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e</a:t>
            </a:r>
            <a:r>
              <a:rPr sz="1350" baseline="-24691" dirty="0">
                <a:latin typeface="Times New Roman"/>
                <a:cs typeface="Times New Roman"/>
              </a:rPr>
              <a:t>22</a:t>
            </a:r>
            <a:r>
              <a:rPr sz="1350" spc="37" baseline="-24691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X</a:t>
            </a:r>
            <a:r>
              <a:rPr sz="1500" i="1" spc="-120" dirty="0">
                <a:latin typeface="Times New Roman"/>
                <a:cs typeface="Times New Roman"/>
              </a:rPr>
              <a:t> </a:t>
            </a:r>
            <a:r>
              <a:rPr sz="1350" baseline="-24691" dirty="0">
                <a:latin typeface="Times New Roman"/>
                <a:cs typeface="Times New Roman"/>
              </a:rPr>
              <a:t>2</a:t>
            </a:r>
            <a:r>
              <a:rPr sz="1350" spc="457" baseline="-24691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ymbol"/>
                <a:cs typeface="Symbol"/>
              </a:rPr>
              <a:t></a:t>
            </a:r>
            <a:r>
              <a:rPr sz="1500" spc="-12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...</a:t>
            </a:r>
            <a:r>
              <a:rPr sz="1500" spc="-15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Symbol"/>
                <a:cs typeface="Symbol"/>
              </a:rPr>
              <a:t></a:t>
            </a:r>
            <a:r>
              <a:rPr sz="1500" spc="-45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e</a:t>
            </a:r>
            <a:r>
              <a:rPr sz="1350" baseline="-24691" dirty="0">
                <a:latin typeface="Times New Roman"/>
                <a:cs typeface="Times New Roman"/>
              </a:rPr>
              <a:t>2</a:t>
            </a:r>
            <a:r>
              <a:rPr sz="1350" spc="-67" baseline="-24691" dirty="0">
                <a:latin typeface="Times New Roman"/>
                <a:cs typeface="Times New Roman"/>
              </a:rPr>
              <a:t> </a:t>
            </a:r>
            <a:r>
              <a:rPr sz="1350" i="1" baseline="-24691" dirty="0">
                <a:latin typeface="Times New Roman"/>
                <a:cs typeface="Times New Roman"/>
              </a:rPr>
              <a:t>p</a:t>
            </a:r>
            <a:r>
              <a:rPr sz="1350" i="1" spc="89" baseline="-24691" dirty="0">
                <a:latin typeface="Times New Roman"/>
                <a:cs typeface="Times New Roman"/>
              </a:rPr>
              <a:t> </a:t>
            </a:r>
            <a:r>
              <a:rPr sz="1500" i="1" dirty="0">
                <a:latin typeface="Times New Roman"/>
                <a:cs typeface="Times New Roman"/>
              </a:rPr>
              <a:t>X</a:t>
            </a:r>
            <a:r>
              <a:rPr sz="1500" i="1" spc="-10" dirty="0">
                <a:latin typeface="Times New Roman"/>
                <a:cs typeface="Times New Roman"/>
              </a:rPr>
              <a:t> </a:t>
            </a:r>
            <a:r>
              <a:rPr sz="1350" i="1" spc="-75" baseline="-24691" dirty="0">
                <a:latin typeface="Times New Roman"/>
                <a:cs typeface="Times New Roman"/>
              </a:rPr>
              <a:t>p</a:t>
            </a:r>
            <a:endParaRPr sz="1350" baseline="-24691">
              <a:latin typeface="Times New Roman"/>
              <a:cs typeface="Times New Roman"/>
            </a:endParaRPr>
          </a:p>
          <a:p>
            <a:pPr marL="2438400" algn="ctr">
              <a:lnSpc>
                <a:spcPct val="100000"/>
              </a:lnSpc>
              <a:spcBef>
                <a:spcPts val="725"/>
              </a:spcBef>
            </a:pPr>
            <a:r>
              <a:rPr sz="1500" spc="120" dirty="0">
                <a:latin typeface="Segoe UI Symbol"/>
                <a:cs typeface="Segoe UI Symbol"/>
              </a:rPr>
              <a:t>⁝</a:t>
            </a:r>
            <a:endParaRPr sz="1500">
              <a:latin typeface="Segoe UI Symbol"/>
              <a:cs typeface="Segoe UI Symbo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930265" y="4392548"/>
            <a:ext cx="2593975" cy="1016000"/>
          </a:xfrm>
          <a:prstGeom prst="rect">
            <a:avLst/>
          </a:prstGeom>
          <a:ln w="12700">
            <a:solidFill>
              <a:srgbClr val="7AA62B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90805" marR="97155" algn="just">
              <a:lnSpc>
                <a:spcPct val="100000"/>
              </a:lnSpc>
              <a:spcBef>
                <a:spcPts val="330"/>
              </a:spcBef>
            </a:pPr>
            <a:r>
              <a:rPr sz="1200" spc="105" dirty="0">
                <a:solidFill>
                  <a:srgbClr val="0096DC"/>
                </a:solidFill>
                <a:latin typeface="Tahoma"/>
                <a:cs typeface="Tahoma"/>
              </a:rPr>
              <a:t>Each</a:t>
            </a:r>
            <a:r>
              <a:rPr sz="1200" spc="2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96DC"/>
                </a:solidFill>
                <a:latin typeface="Tahoma"/>
                <a:cs typeface="Tahoma"/>
              </a:rPr>
              <a:t>of</a:t>
            </a:r>
            <a:r>
              <a:rPr sz="1200" spc="2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96DC"/>
                </a:solidFill>
                <a:latin typeface="Tahoma"/>
                <a:cs typeface="Tahoma"/>
              </a:rPr>
              <a:t>these</a:t>
            </a:r>
            <a:r>
              <a:rPr sz="1200" spc="1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96DC"/>
                </a:solidFill>
                <a:latin typeface="Tahoma"/>
                <a:cs typeface="Tahoma"/>
              </a:rPr>
              <a:t>equations</a:t>
            </a:r>
            <a:r>
              <a:rPr sz="1200" spc="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spc="150" dirty="0">
                <a:solidFill>
                  <a:srgbClr val="0096DC"/>
                </a:solidFill>
                <a:latin typeface="Tahoma"/>
                <a:cs typeface="Tahoma"/>
              </a:rPr>
              <a:t>can</a:t>
            </a:r>
            <a:r>
              <a:rPr sz="1200" spc="3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0096DC"/>
                </a:solidFill>
                <a:latin typeface="Tahoma"/>
                <a:cs typeface="Tahoma"/>
              </a:rPr>
              <a:t>be </a:t>
            </a:r>
            <a:r>
              <a:rPr sz="1200" spc="60" dirty="0">
                <a:solidFill>
                  <a:srgbClr val="0096DC"/>
                </a:solidFill>
                <a:latin typeface="Tahoma"/>
                <a:cs typeface="Tahoma"/>
              </a:rPr>
              <a:t>thought</a:t>
            </a:r>
            <a:r>
              <a:rPr sz="1200" spc="3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96DC"/>
                </a:solidFill>
                <a:latin typeface="Tahoma"/>
                <a:cs typeface="Tahoma"/>
              </a:rPr>
              <a:t>of</a:t>
            </a:r>
            <a:r>
              <a:rPr sz="1200" spc="1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96DC"/>
                </a:solidFill>
                <a:latin typeface="Tahoma"/>
                <a:cs typeface="Tahoma"/>
              </a:rPr>
              <a:t>as</a:t>
            </a:r>
            <a:r>
              <a:rPr sz="1200" spc="1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spc="190" dirty="0">
                <a:solidFill>
                  <a:srgbClr val="0096DC"/>
                </a:solidFill>
                <a:latin typeface="Tahoma"/>
                <a:cs typeface="Tahoma"/>
              </a:rPr>
              <a:t>a</a:t>
            </a:r>
            <a:r>
              <a:rPr sz="1200" spc="2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96DC"/>
                </a:solidFill>
                <a:latin typeface="Tahoma"/>
                <a:cs typeface="Tahoma"/>
              </a:rPr>
              <a:t>linear</a:t>
            </a:r>
            <a:r>
              <a:rPr sz="1200" spc="-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96DC"/>
                </a:solidFill>
                <a:latin typeface="Tahoma"/>
                <a:cs typeface="Tahoma"/>
              </a:rPr>
              <a:t>regression, </a:t>
            </a:r>
            <a:r>
              <a:rPr sz="1200" spc="70" dirty="0">
                <a:solidFill>
                  <a:srgbClr val="0096DC"/>
                </a:solidFill>
                <a:latin typeface="Tahoma"/>
                <a:cs typeface="Tahoma"/>
              </a:rPr>
              <a:t>predicting</a:t>
            </a:r>
            <a:r>
              <a:rPr sz="1200" spc="-3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i="1" dirty="0">
                <a:solidFill>
                  <a:srgbClr val="0096DC"/>
                </a:solidFill>
                <a:latin typeface="Verdana"/>
                <a:cs typeface="Verdana"/>
              </a:rPr>
              <a:t>Y</a:t>
            </a:r>
            <a:r>
              <a:rPr sz="1200" baseline="-20833" dirty="0">
                <a:solidFill>
                  <a:srgbClr val="0096DC"/>
                </a:solidFill>
                <a:latin typeface="Tahoma"/>
                <a:cs typeface="Tahoma"/>
              </a:rPr>
              <a:t>i</a:t>
            </a:r>
            <a:r>
              <a:rPr sz="1200" spc="187" baseline="-20833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96DC"/>
                </a:solidFill>
                <a:latin typeface="Tahoma"/>
                <a:cs typeface="Tahoma"/>
              </a:rPr>
              <a:t>from</a:t>
            </a:r>
            <a:r>
              <a:rPr sz="1200" spc="-2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i="1" spc="-45" dirty="0">
                <a:solidFill>
                  <a:srgbClr val="0096DC"/>
                </a:solidFill>
                <a:latin typeface="Verdana"/>
                <a:cs typeface="Verdana"/>
              </a:rPr>
              <a:t>X</a:t>
            </a:r>
            <a:r>
              <a:rPr sz="1200" spc="-67" baseline="-20833" dirty="0">
                <a:solidFill>
                  <a:srgbClr val="0096DC"/>
                </a:solidFill>
                <a:latin typeface="Tahoma"/>
                <a:cs typeface="Tahoma"/>
              </a:rPr>
              <a:t>1</a:t>
            </a:r>
            <a:r>
              <a:rPr sz="1200" spc="-45" dirty="0">
                <a:solidFill>
                  <a:srgbClr val="0096DC"/>
                </a:solidFill>
                <a:latin typeface="Tahoma"/>
                <a:cs typeface="Tahoma"/>
              </a:rPr>
              <a:t>,</a:t>
            </a:r>
            <a:r>
              <a:rPr sz="1200" spc="-3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i="1" spc="-45" dirty="0">
                <a:solidFill>
                  <a:srgbClr val="0096DC"/>
                </a:solidFill>
                <a:latin typeface="Verdana"/>
                <a:cs typeface="Verdana"/>
              </a:rPr>
              <a:t>X</a:t>
            </a:r>
            <a:r>
              <a:rPr sz="1200" spc="-67" baseline="-20833" dirty="0">
                <a:solidFill>
                  <a:srgbClr val="0096DC"/>
                </a:solidFill>
                <a:latin typeface="Tahoma"/>
                <a:cs typeface="Tahoma"/>
              </a:rPr>
              <a:t>2</a:t>
            </a:r>
            <a:r>
              <a:rPr sz="1200" spc="-45" dirty="0">
                <a:solidFill>
                  <a:srgbClr val="0096DC"/>
                </a:solidFill>
                <a:latin typeface="Tahoma"/>
                <a:cs typeface="Tahoma"/>
              </a:rPr>
              <a:t>,</a:t>
            </a:r>
            <a:r>
              <a:rPr sz="1200" spc="-2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spc="95" dirty="0">
                <a:solidFill>
                  <a:srgbClr val="0096DC"/>
                </a:solidFill>
                <a:latin typeface="Tahoma"/>
                <a:cs typeface="Tahoma"/>
              </a:rPr>
              <a:t>…,</a:t>
            </a:r>
            <a:r>
              <a:rPr sz="1200" spc="-2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i="1" spc="-25" dirty="0">
                <a:solidFill>
                  <a:srgbClr val="0096DC"/>
                </a:solidFill>
                <a:latin typeface="Verdana"/>
                <a:cs typeface="Verdana"/>
              </a:rPr>
              <a:t>X</a:t>
            </a:r>
            <a:r>
              <a:rPr sz="1200" spc="-37" baseline="-20833" dirty="0">
                <a:solidFill>
                  <a:srgbClr val="0096DC"/>
                </a:solidFill>
                <a:latin typeface="Tahoma"/>
                <a:cs typeface="Tahoma"/>
              </a:rPr>
              <a:t>p</a:t>
            </a:r>
            <a:r>
              <a:rPr sz="1200" spc="-25" dirty="0">
                <a:solidFill>
                  <a:srgbClr val="0096DC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90805" algn="just">
              <a:lnSpc>
                <a:spcPct val="100000"/>
              </a:lnSpc>
            </a:pPr>
            <a:r>
              <a:rPr sz="1200" spc="105" dirty="0">
                <a:solidFill>
                  <a:srgbClr val="0096DC"/>
                </a:solidFill>
                <a:latin typeface="Tahoma"/>
                <a:cs typeface="Tahoma"/>
              </a:rPr>
              <a:t>No</a:t>
            </a:r>
            <a:r>
              <a:rPr sz="1200" spc="-3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96DC"/>
                </a:solidFill>
                <a:latin typeface="Tahoma"/>
                <a:cs typeface="Tahoma"/>
              </a:rPr>
              <a:t>intercept</a:t>
            </a:r>
            <a:r>
              <a:rPr sz="1200" spc="-4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spc="130" dirty="0">
                <a:solidFill>
                  <a:srgbClr val="0096DC"/>
                </a:solidFill>
                <a:latin typeface="Tahoma"/>
                <a:cs typeface="Tahoma"/>
              </a:rPr>
              <a:t>and</a:t>
            </a:r>
            <a:r>
              <a:rPr sz="1200" spc="-2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i="1" dirty="0">
                <a:solidFill>
                  <a:srgbClr val="0096DC"/>
                </a:solidFill>
                <a:latin typeface="Verdana"/>
                <a:cs typeface="Verdana"/>
              </a:rPr>
              <a:t>e</a:t>
            </a:r>
            <a:r>
              <a:rPr sz="1200" baseline="-20833" dirty="0">
                <a:solidFill>
                  <a:srgbClr val="0096DC"/>
                </a:solidFill>
                <a:latin typeface="Tahoma"/>
                <a:cs typeface="Tahoma"/>
              </a:rPr>
              <a:t>i1</a:t>
            </a:r>
            <a:r>
              <a:rPr sz="1200" dirty="0">
                <a:solidFill>
                  <a:srgbClr val="0096DC"/>
                </a:solidFill>
                <a:latin typeface="Tahoma"/>
                <a:cs typeface="Tahoma"/>
              </a:rPr>
              <a:t>,</a:t>
            </a:r>
            <a:r>
              <a:rPr sz="1200" spc="-3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i="1" dirty="0">
                <a:solidFill>
                  <a:srgbClr val="0096DC"/>
                </a:solidFill>
                <a:latin typeface="Verdana"/>
                <a:cs typeface="Verdana"/>
              </a:rPr>
              <a:t>e</a:t>
            </a:r>
            <a:r>
              <a:rPr sz="1200" baseline="-20833" dirty="0">
                <a:solidFill>
                  <a:srgbClr val="0096DC"/>
                </a:solidFill>
                <a:latin typeface="Tahoma"/>
                <a:cs typeface="Tahoma"/>
              </a:rPr>
              <a:t>i2</a:t>
            </a:r>
            <a:r>
              <a:rPr sz="1200" dirty="0">
                <a:solidFill>
                  <a:srgbClr val="0096DC"/>
                </a:solidFill>
                <a:latin typeface="Tahoma"/>
                <a:cs typeface="Tahoma"/>
              </a:rPr>
              <a:t>,</a:t>
            </a:r>
            <a:r>
              <a:rPr sz="1200" spc="-4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spc="95" dirty="0">
                <a:solidFill>
                  <a:srgbClr val="0096DC"/>
                </a:solidFill>
                <a:latin typeface="Tahoma"/>
                <a:cs typeface="Tahoma"/>
              </a:rPr>
              <a:t>…,</a:t>
            </a:r>
            <a:r>
              <a:rPr sz="1200" spc="-3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i="1" spc="-25" dirty="0">
                <a:solidFill>
                  <a:srgbClr val="0096DC"/>
                </a:solidFill>
                <a:latin typeface="Verdana"/>
                <a:cs typeface="Verdana"/>
              </a:rPr>
              <a:t>e</a:t>
            </a:r>
            <a:r>
              <a:rPr sz="1200" spc="-37" baseline="-20833" dirty="0">
                <a:solidFill>
                  <a:srgbClr val="0096DC"/>
                </a:solidFill>
                <a:latin typeface="Tahoma"/>
                <a:cs typeface="Tahoma"/>
              </a:rPr>
              <a:t>ip</a:t>
            </a:r>
            <a:endParaRPr sz="1200" baseline="-20833">
              <a:latin typeface="Tahoma"/>
              <a:cs typeface="Tahoma"/>
            </a:endParaRPr>
          </a:p>
          <a:p>
            <a:pPr marL="90805" algn="just">
              <a:lnSpc>
                <a:spcPct val="100000"/>
              </a:lnSpc>
            </a:pPr>
            <a:r>
              <a:rPr sz="1200" spc="80" dirty="0">
                <a:solidFill>
                  <a:srgbClr val="0096DC"/>
                </a:solidFill>
                <a:latin typeface="Tahoma"/>
                <a:cs typeface="Tahoma"/>
              </a:rPr>
              <a:t>are</a:t>
            </a:r>
            <a:r>
              <a:rPr sz="1200" spc="5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96DC"/>
                </a:solidFill>
                <a:latin typeface="Tahoma"/>
                <a:cs typeface="Tahoma"/>
              </a:rPr>
              <a:t>regressions</a:t>
            </a:r>
            <a:r>
              <a:rPr sz="1200" spc="40" dirty="0">
                <a:solidFill>
                  <a:srgbClr val="0096DC"/>
                </a:solidFill>
                <a:latin typeface="Tahoma"/>
                <a:cs typeface="Tahoma"/>
              </a:rPr>
              <a:t> coefficients.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48595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95"/>
              </a:spcBef>
            </a:pPr>
            <a:r>
              <a:rPr sz="3200" spc="-135" dirty="0"/>
              <a:t>Linear</a:t>
            </a:r>
            <a:r>
              <a:rPr sz="3200" spc="-100" dirty="0"/>
              <a:t> </a:t>
            </a:r>
            <a:r>
              <a:rPr sz="3200" spc="-45" dirty="0"/>
              <a:t>Combinations</a:t>
            </a:r>
            <a:r>
              <a:rPr sz="3200" spc="-160" dirty="0"/>
              <a:t> </a:t>
            </a:r>
            <a:r>
              <a:rPr sz="3200" spc="-90" dirty="0"/>
              <a:t>of</a:t>
            </a:r>
            <a:r>
              <a:rPr sz="3200" spc="-140" dirty="0"/>
              <a:t> </a:t>
            </a:r>
            <a:r>
              <a:rPr sz="3200" spc="-40" dirty="0"/>
              <a:t>Random</a:t>
            </a:r>
            <a:r>
              <a:rPr sz="3200" spc="-125" dirty="0"/>
              <a:t> </a:t>
            </a:r>
            <a:r>
              <a:rPr sz="3200" spc="-10" dirty="0"/>
              <a:t>Variables</a:t>
            </a:r>
            <a:endParaRPr sz="3200"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1270635" y="1634025"/>
            <a:ext cx="65500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Y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i</a:t>
            </a:r>
            <a:r>
              <a:rPr sz="1200" spc="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rgbClr val="00338D"/>
                </a:solidFill>
                <a:latin typeface="Tahoma"/>
                <a:cs typeface="Tahoma"/>
              </a:rPr>
              <a:t>random</a:t>
            </a:r>
            <a:r>
              <a:rPr sz="1600" b="1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variable</a:t>
            </a: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has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following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population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variance: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0553" y="5098893"/>
            <a:ext cx="40614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Collect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coefficients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ij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into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vector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45908" y="1873079"/>
            <a:ext cx="384810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990" algn="l"/>
              </a:tabLst>
            </a:pPr>
            <a:r>
              <a:rPr sz="1100" i="1" spc="-50" dirty="0">
                <a:latin typeface="Times New Roman"/>
                <a:cs typeface="Times New Roman"/>
              </a:rPr>
              <a:t>p</a:t>
            </a:r>
            <a:r>
              <a:rPr sz="1100" i="1" dirty="0">
                <a:latin typeface="Times New Roman"/>
                <a:cs typeface="Times New Roman"/>
              </a:rPr>
              <a:t>	</a:t>
            </a:r>
            <a:r>
              <a:rPr sz="1100" i="1" spc="-50" dirty="0">
                <a:latin typeface="Times New Roman"/>
                <a:cs typeface="Times New Roman"/>
              </a:rPr>
              <a:t>p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93971" y="1968173"/>
            <a:ext cx="520700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850" spc="70" dirty="0">
                <a:latin typeface="Symbol"/>
                <a:cs typeface="Symbol"/>
              </a:rPr>
              <a:t></a:t>
            </a:r>
            <a:r>
              <a:rPr sz="2850" b="1" spc="104" baseline="14619" dirty="0">
                <a:latin typeface="Times New Roman"/>
                <a:cs typeface="Times New Roman"/>
              </a:rPr>
              <a:t>e</a:t>
            </a:r>
            <a:r>
              <a:rPr sz="1100" i="1" spc="70" dirty="0">
                <a:latin typeface="Times New Roman"/>
                <a:cs typeface="Times New Roman"/>
              </a:rPr>
              <a:t>i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93199" y="1907754"/>
            <a:ext cx="2754630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900" dirty="0">
                <a:latin typeface="Leelawadee UI"/>
                <a:cs typeface="Leelawadee UI"/>
              </a:rPr>
              <a:t>var(</a:t>
            </a:r>
            <a:r>
              <a:rPr sz="1900" b="1" dirty="0">
                <a:latin typeface="Times New Roman"/>
                <a:cs typeface="Times New Roman"/>
              </a:rPr>
              <a:t>Y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4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35" dirty="0">
                <a:latin typeface="Times New Roman"/>
                <a:cs typeface="Times New Roman"/>
              </a:rPr>
              <a:t> </a:t>
            </a:r>
            <a:r>
              <a:rPr sz="4275" spc="127" baseline="-8771" dirty="0">
                <a:latin typeface="Symbol"/>
                <a:cs typeface="Symbol"/>
              </a:rPr>
              <a:t></a:t>
            </a:r>
            <a:r>
              <a:rPr sz="1900" i="1" spc="85" dirty="0">
                <a:latin typeface="Times New Roman"/>
                <a:cs typeface="Times New Roman"/>
              </a:rPr>
              <a:t>e</a:t>
            </a:r>
            <a:r>
              <a:rPr sz="1650" i="1" spc="127" baseline="-22727" dirty="0">
                <a:latin typeface="Times New Roman"/>
                <a:cs typeface="Times New Roman"/>
              </a:rPr>
              <a:t>ik</a:t>
            </a:r>
            <a:r>
              <a:rPr sz="1650" i="1" spc="-60" baseline="-22727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e</a:t>
            </a:r>
            <a:r>
              <a:rPr sz="1650" i="1" baseline="-22727" dirty="0">
                <a:latin typeface="Times New Roman"/>
                <a:cs typeface="Times New Roman"/>
              </a:rPr>
              <a:t>il</a:t>
            </a:r>
            <a:r>
              <a:rPr sz="2000" dirty="0">
                <a:latin typeface="Symbol"/>
                <a:cs typeface="Symbol"/>
              </a:rPr>
              <a:t>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1650" i="1" baseline="-22727" dirty="0">
                <a:latin typeface="Times New Roman"/>
                <a:cs typeface="Times New Roman"/>
              </a:rPr>
              <a:t>kl</a:t>
            </a:r>
            <a:r>
              <a:rPr sz="1650" i="1" spc="232" baseline="-22727" dirty="0">
                <a:latin typeface="Times New Roman"/>
                <a:cs typeface="Times New Roman"/>
              </a:rPr>
              <a:t> 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-15" dirty="0">
                <a:latin typeface="Times New Roman"/>
                <a:cs typeface="Times New Roman"/>
              </a:rPr>
              <a:t> </a:t>
            </a:r>
            <a:r>
              <a:rPr sz="1900" b="1" spc="-25" dirty="0">
                <a:latin typeface="Times New Roman"/>
                <a:cs typeface="Times New Roman"/>
              </a:rPr>
              <a:t>e</a:t>
            </a:r>
            <a:r>
              <a:rPr sz="2850" spc="-37" baseline="2923" dirty="0">
                <a:latin typeface="Symbol"/>
                <a:cs typeface="Symbol"/>
              </a:rPr>
              <a:t></a:t>
            </a:r>
            <a:r>
              <a:rPr sz="1650" b="1" spc="-37" baseline="-25252" dirty="0">
                <a:latin typeface="Times New Roman"/>
                <a:cs typeface="Times New Roman"/>
              </a:rPr>
              <a:t>i</a:t>
            </a:r>
            <a:endParaRPr sz="1650" baseline="-25252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9835" y="2360269"/>
            <a:ext cx="7253605" cy="16224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1424940" algn="ctr">
              <a:lnSpc>
                <a:spcPct val="100000"/>
              </a:lnSpc>
              <a:spcBef>
                <a:spcPts val="110"/>
              </a:spcBef>
            </a:pPr>
            <a:r>
              <a:rPr sz="1100" i="1" dirty="0">
                <a:latin typeface="Times New Roman"/>
                <a:cs typeface="Times New Roman"/>
              </a:rPr>
              <a:t>k</a:t>
            </a:r>
            <a:r>
              <a:rPr sz="1100" i="1" spc="-1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Symbol"/>
                <a:cs typeface="Symbol"/>
              </a:rPr>
              <a:t></a:t>
            </a:r>
            <a:r>
              <a:rPr sz="1100" dirty="0">
                <a:latin typeface="Times New Roman"/>
                <a:cs typeface="Times New Roman"/>
              </a:rPr>
              <a:t>1</a:t>
            </a:r>
            <a:r>
              <a:rPr sz="1100" spc="290" dirty="0">
                <a:latin typeface="Times New Roman"/>
                <a:cs typeface="Times New Roman"/>
              </a:rPr>
              <a:t> </a:t>
            </a:r>
            <a:r>
              <a:rPr sz="1100" i="1" dirty="0">
                <a:latin typeface="Times New Roman"/>
                <a:cs typeface="Times New Roman"/>
              </a:rPr>
              <a:t>l</a:t>
            </a:r>
            <a:r>
              <a:rPr sz="1100" i="1" spc="-155" dirty="0">
                <a:latin typeface="Times New Roman"/>
                <a:cs typeface="Times New Roman"/>
              </a:rPr>
              <a:t> </a:t>
            </a:r>
            <a:r>
              <a:rPr sz="1100" spc="-35" dirty="0">
                <a:latin typeface="Symbol"/>
                <a:cs typeface="Symbol"/>
              </a:rPr>
              <a:t></a:t>
            </a:r>
            <a:r>
              <a:rPr sz="1100" spc="-3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endParaRPr sz="1100">
              <a:latin typeface="Times New Roman"/>
              <a:cs typeface="Times New Roman"/>
            </a:endParaRPr>
          </a:p>
          <a:p>
            <a:pPr marL="63500" marR="55880">
              <a:lnSpc>
                <a:spcPct val="100000"/>
              </a:lnSpc>
            </a:pPr>
            <a:r>
              <a:rPr sz="1400" spc="-8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75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00338D"/>
                </a:solidFill>
                <a:latin typeface="Tahoma"/>
                <a:cs typeface="Tahoma"/>
              </a:rPr>
              <a:t>term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within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14" dirty="0">
                <a:solidFill>
                  <a:srgbClr val="00338D"/>
                </a:solidFill>
                <a:latin typeface="Tahoma"/>
                <a:cs typeface="Tahoma"/>
              </a:rPr>
              <a:t>double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sum,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product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0" dirty="0">
                <a:solidFill>
                  <a:srgbClr val="00338D"/>
                </a:solidFill>
                <a:latin typeface="Tahoma"/>
                <a:cs typeface="Tahoma"/>
              </a:rPr>
              <a:t>paired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00338D"/>
                </a:solidFill>
                <a:latin typeface="Tahoma"/>
                <a:cs typeface="Tahoma"/>
              </a:rPr>
              <a:t>coefficients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i="1" dirty="0">
                <a:solidFill>
                  <a:srgbClr val="00338D"/>
                </a:solidFill>
                <a:latin typeface="Verdana"/>
                <a:cs typeface="Verdana"/>
              </a:rPr>
              <a:t>e</a:t>
            </a:r>
            <a:r>
              <a:rPr sz="1350" baseline="-21604" dirty="0">
                <a:solidFill>
                  <a:srgbClr val="00338D"/>
                </a:solidFill>
                <a:latin typeface="Tahoma"/>
                <a:cs typeface="Tahoma"/>
              </a:rPr>
              <a:t>ik</a:t>
            </a:r>
            <a:r>
              <a:rPr sz="1350" spc="187" baseline="-21604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times </a:t>
            </a:r>
            <a:r>
              <a:rPr sz="1400" i="1" dirty="0">
                <a:solidFill>
                  <a:srgbClr val="00338D"/>
                </a:solidFill>
                <a:latin typeface="Verdana"/>
                <a:cs typeface="Verdana"/>
              </a:rPr>
              <a:t>e</a:t>
            </a:r>
            <a:r>
              <a:rPr sz="1350" baseline="-21604" dirty="0">
                <a:solidFill>
                  <a:srgbClr val="00338D"/>
                </a:solidFill>
                <a:latin typeface="Tahoma"/>
                <a:cs typeface="Tahoma"/>
              </a:rPr>
              <a:t>il</a:t>
            </a:r>
            <a:r>
              <a:rPr sz="1350" spc="562" baseline="-21604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4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00338D"/>
                </a:solidFill>
                <a:latin typeface="Tahoma"/>
                <a:cs typeface="Tahoma"/>
              </a:rPr>
              <a:t>multiplied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by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25" dirty="0">
                <a:solidFill>
                  <a:srgbClr val="00338D"/>
                </a:solidFill>
                <a:latin typeface="Tahoma"/>
                <a:cs typeface="Tahoma"/>
              </a:rPr>
              <a:t>covariance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25" dirty="0">
                <a:solidFill>
                  <a:srgbClr val="00338D"/>
                </a:solidFill>
                <a:latin typeface="Tahoma"/>
                <a:cs typeface="Tahoma"/>
              </a:rPr>
              <a:t>between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i="1" dirty="0">
                <a:solidFill>
                  <a:srgbClr val="00338D"/>
                </a:solidFill>
                <a:latin typeface="Verdana"/>
                <a:cs typeface="Verdana"/>
              </a:rPr>
              <a:t>k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th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4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i="1" dirty="0">
                <a:solidFill>
                  <a:srgbClr val="00338D"/>
                </a:solidFill>
                <a:latin typeface="Verdana"/>
                <a:cs typeface="Verdana"/>
              </a:rPr>
              <a:t>l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th</a:t>
            </a:r>
            <a:r>
              <a:rPr sz="14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00338D"/>
                </a:solidFill>
                <a:latin typeface="Tahoma"/>
                <a:cs typeface="Tahoma"/>
              </a:rPr>
              <a:t>variables.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120" dirty="0">
                <a:solidFill>
                  <a:srgbClr val="00338D"/>
                </a:solidFill>
                <a:latin typeface="Tahoma"/>
                <a:cs typeface="Tahoma"/>
              </a:rPr>
              <a:t>If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85" dirty="0">
                <a:solidFill>
                  <a:srgbClr val="00338D"/>
                </a:solidFill>
                <a:latin typeface="Tahoma"/>
                <a:cs typeface="Tahoma"/>
              </a:rPr>
              <a:t>Σ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4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variance-</a:t>
            </a:r>
            <a:r>
              <a:rPr sz="1400" spc="125" dirty="0">
                <a:solidFill>
                  <a:srgbClr val="00338D"/>
                </a:solidFill>
                <a:latin typeface="Tahoma"/>
                <a:cs typeface="Tahoma"/>
              </a:rPr>
              <a:t>covariance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matrix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00338D"/>
                </a:solidFill>
                <a:latin typeface="Tahoma"/>
                <a:cs typeface="Tahoma"/>
              </a:rPr>
              <a:t>X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then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Var(</a:t>
            </a:r>
            <a:r>
              <a:rPr sz="1400" b="1" dirty="0">
                <a:solidFill>
                  <a:srgbClr val="00338D"/>
                </a:solidFill>
                <a:latin typeface="Tahoma"/>
                <a:cs typeface="Tahoma"/>
              </a:rPr>
              <a:t>Y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)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180" dirty="0">
                <a:solidFill>
                  <a:srgbClr val="00338D"/>
                </a:solidFill>
                <a:latin typeface="Tahoma"/>
                <a:cs typeface="Tahoma"/>
              </a:rPr>
              <a:t>=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e</a:t>
            </a:r>
            <a:r>
              <a:rPr sz="1350" baseline="-21604" dirty="0">
                <a:solidFill>
                  <a:srgbClr val="00338D"/>
                </a:solidFill>
                <a:latin typeface="Tahoma"/>
                <a:cs typeface="Tahoma"/>
              </a:rPr>
              <a:t>i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′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spc="-160" dirty="0">
                <a:solidFill>
                  <a:srgbClr val="00338D"/>
                </a:solidFill>
                <a:latin typeface="Tahoma"/>
                <a:cs typeface="Tahoma"/>
              </a:rPr>
              <a:t>Σ</a:t>
            </a:r>
            <a:r>
              <a:rPr sz="1400" b="1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00338D"/>
                </a:solidFill>
                <a:latin typeface="Tahoma"/>
                <a:cs typeface="Tahoma"/>
              </a:rPr>
              <a:t>e</a:t>
            </a:r>
            <a:r>
              <a:rPr sz="1350" b="1" spc="-37" baseline="-21604" dirty="0">
                <a:solidFill>
                  <a:srgbClr val="00338D"/>
                </a:solidFill>
                <a:latin typeface="Tahoma"/>
                <a:cs typeface="Tahoma"/>
              </a:rPr>
              <a:t>i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endParaRPr sz="1400">
              <a:latin typeface="Tahoma"/>
              <a:cs typeface="Tahoma"/>
            </a:endParaRPr>
          </a:p>
          <a:p>
            <a:pPr marL="62865">
              <a:lnSpc>
                <a:spcPct val="100000"/>
              </a:lnSpc>
            </a:pP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Moreover,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Y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i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8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Y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j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have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population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5" dirty="0">
                <a:solidFill>
                  <a:srgbClr val="00338D"/>
                </a:solidFill>
                <a:latin typeface="Tahoma"/>
                <a:cs typeface="Tahoma"/>
              </a:rPr>
              <a:t>covariance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44690" y="4018108"/>
            <a:ext cx="384810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990" algn="l"/>
              </a:tabLst>
            </a:pPr>
            <a:r>
              <a:rPr sz="1100" i="1" spc="-50" dirty="0">
                <a:latin typeface="Times New Roman"/>
                <a:cs typeface="Times New Roman"/>
              </a:rPr>
              <a:t>p</a:t>
            </a:r>
            <a:r>
              <a:rPr sz="1100" i="1" dirty="0">
                <a:latin typeface="Times New Roman"/>
                <a:cs typeface="Times New Roman"/>
              </a:rPr>
              <a:t>	</a:t>
            </a:r>
            <a:r>
              <a:rPr sz="1100" i="1" spc="-50" dirty="0">
                <a:latin typeface="Times New Roman"/>
                <a:cs typeface="Times New Roman"/>
              </a:rPr>
              <a:t>p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23265" y="4113202"/>
            <a:ext cx="551180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2850" spc="85" dirty="0">
                <a:latin typeface="Symbol"/>
                <a:cs typeface="Symbol"/>
              </a:rPr>
              <a:t></a:t>
            </a:r>
            <a:r>
              <a:rPr sz="2850" b="1" spc="127" baseline="14619" dirty="0">
                <a:latin typeface="Times New Roman"/>
                <a:cs typeface="Times New Roman"/>
              </a:rPr>
              <a:t>e</a:t>
            </a:r>
            <a:r>
              <a:rPr sz="2850" b="1" spc="-187" baseline="14619" dirty="0">
                <a:latin typeface="Times New Roman"/>
                <a:cs typeface="Times New Roman"/>
              </a:rPr>
              <a:t> </a:t>
            </a:r>
            <a:r>
              <a:rPr sz="1100" i="1" spc="-50" dirty="0">
                <a:latin typeface="Times New Roman"/>
                <a:cs typeface="Times New Roman"/>
              </a:rPr>
              <a:t>j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48815" y="4173547"/>
            <a:ext cx="42862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900" dirty="0">
                <a:latin typeface="Symbol"/>
                <a:cs typeface="Symbol"/>
              </a:rPr>
              <a:t>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b="1" spc="-30" dirty="0">
                <a:latin typeface="Times New Roman"/>
                <a:cs typeface="Times New Roman"/>
              </a:rPr>
              <a:t>e</a:t>
            </a:r>
            <a:r>
              <a:rPr sz="2850" spc="-44" baseline="2923" dirty="0">
                <a:latin typeface="Symbol"/>
                <a:cs typeface="Symbol"/>
              </a:rPr>
              <a:t></a:t>
            </a:r>
            <a:r>
              <a:rPr sz="1650" b="1" spc="-44" baseline="-25252" dirty="0">
                <a:latin typeface="Times New Roman"/>
                <a:cs typeface="Times New Roman"/>
              </a:rPr>
              <a:t>i</a:t>
            </a:r>
            <a:endParaRPr sz="1650" baseline="-25252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19735" y="4007731"/>
            <a:ext cx="2801620" cy="69215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59"/>
              </a:spcBef>
            </a:pPr>
            <a:r>
              <a:rPr sz="1900" dirty="0">
                <a:latin typeface="Leelawadee UI"/>
                <a:cs typeface="Leelawadee UI"/>
              </a:rPr>
              <a:t>cov(</a:t>
            </a:r>
            <a:r>
              <a:rPr sz="1900" b="1" dirty="0">
                <a:latin typeface="Times New Roman"/>
                <a:cs typeface="Times New Roman"/>
              </a:rPr>
              <a:t>Y</a:t>
            </a:r>
            <a:r>
              <a:rPr sz="1650" i="1" baseline="-22727" dirty="0">
                <a:latin typeface="Times New Roman"/>
                <a:cs typeface="Times New Roman"/>
              </a:rPr>
              <a:t>i</a:t>
            </a:r>
            <a:r>
              <a:rPr sz="1650" i="1" spc="15" baseline="-22727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,</a:t>
            </a:r>
            <a:r>
              <a:rPr sz="1900" spc="-235" dirty="0">
                <a:latin typeface="Times New Roman"/>
                <a:cs typeface="Times New Roman"/>
              </a:rPr>
              <a:t> </a:t>
            </a:r>
            <a:r>
              <a:rPr sz="1900" b="1" spc="70" dirty="0">
                <a:latin typeface="Times New Roman"/>
                <a:cs typeface="Times New Roman"/>
              </a:rPr>
              <a:t>Y</a:t>
            </a:r>
            <a:r>
              <a:rPr sz="1650" i="1" spc="104" baseline="-22727" dirty="0">
                <a:latin typeface="Times New Roman"/>
                <a:cs typeface="Times New Roman"/>
              </a:rPr>
              <a:t>j</a:t>
            </a:r>
            <a:r>
              <a:rPr sz="1650" i="1" spc="89" baseline="-22727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3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4275" spc="120" baseline="-8771" dirty="0">
                <a:latin typeface="Symbol"/>
                <a:cs typeface="Symbol"/>
              </a:rPr>
              <a:t></a:t>
            </a:r>
            <a:r>
              <a:rPr sz="1900" i="1" spc="80" dirty="0">
                <a:latin typeface="Times New Roman"/>
                <a:cs typeface="Times New Roman"/>
              </a:rPr>
              <a:t>e</a:t>
            </a:r>
            <a:r>
              <a:rPr sz="1650" i="1" spc="120" baseline="-22727" dirty="0">
                <a:latin typeface="Times New Roman"/>
                <a:cs typeface="Times New Roman"/>
              </a:rPr>
              <a:t>ik</a:t>
            </a:r>
            <a:r>
              <a:rPr sz="1650" i="1" spc="-75" baseline="-22727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e</a:t>
            </a:r>
            <a:r>
              <a:rPr sz="1900" i="1" spc="-220" dirty="0">
                <a:latin typeface="Times New Roman"/>
                <a:cs typeface="Times New Roman"/>
              </a:rPr>
              <a:t> </a:t>
            </a:r>
            <a:r>
              <a:rPr sz="1650" i="1" baseline="-22727" dirty="0">
                <a:latin typeface="Times New Roman"/>
                <a:cs typeface="Times New Roman"/>
              </a:rPr>
              <a:t>jl</a:t>
            </a:r>
            <a:r>
              <a:rPr sz="2000" dirty="0">
                <a:latin typeface="Symbol"/>
                <a:cs typeface="Symbol"/>
              </a:rPr>
              <a:t></a:t>
            </a:r>
            <a:r>
              <a:rPr sz="2000" spc="-195" dirty="0">
                <a:latin typeface="Times New Roman"/>
                <a:cs typeface="Times New Roman"/>
              </a:rPr>
              <a:t> </a:t>
            </a:r>
            <a:r>
              <a:rPr sz="1650" i="1" spc="-37" baseline="-22727" dirty="0">
                <a:latin typeface="Times New Roman"/>
                <a:cs typeface="Times New Roman"/>
              </a:rPr>
              <a:t>kl</a:t>
            </a:r>
            <a:endParaRPr sz="1650" baseline="-22727">
              <a:latin typeface="Times New Roman"/>
              <a:cs typeface="Times New Roman"/>
            </a:endParaRPr>
          </a:p>
          <a:p>
            <a:pPr marL="1461135">
              <a:lnSpc>
                <a:spcPct val="100000"/>
              </a:lnSpc>
              <a:spcBef>
                <a:spcPts val="145"/>
              </a:spcBef>
            </a:pPr>
            <a:r>
              <a:rPr sz="1100" i="1" dirty="0">
                <a:latin typeface="Times New Roman"/>
                <a:cs typeface="Times New Roman"/>
              </a:rPr>
              <a:t>k</a:t>
            </a:r>
            <a:r>
              <a:rPr sz="1100" i="1" spc="-1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Symbol"/>
                <a:cs typeface="Symbol"/>
              </a:rPr>
              <a:t></a:t>
            </a:r>
            <a:r>
              <a:rPr sz="1100" dirty="0">
                <a:latin typeface="Times New Roman"/>
                <a:cs typeface="Times New Roman"/>
              </a:rPr>
              <a:t>1</a:t>
            </a:r>
            <a:r>
              <a:rPr sz="1100" spc="295" dirty="0">
                <a:latin typeface="Times New Roman"/>
                <a:cs typeface="Times New Roman"/>
              </a:rPr>
              <a:t> </a:t>
            </a:r>
            <a:r>
              <a:rPr sz="1100" i="1" dirty="0">
                <a:latin typeface="Times New Roman"/>
                <a:cs typeface="Times New Roman"/>
              </a:rPr>
              <a:t>l</a:t>
            </a:r>
            <a:r>
              <a:rPr sz="1100" i="1" spc="-155" dirty="0">
                <a:latin typeface="Times New Roman"/>
                <a:cs typeface="Times New Roman"/>
              </a:rPr>
              <a:t> </a:t>
            </a:r>
            <a:r>
              <a:rPr sz="1100" spc="-35" dirty="0">
                <a:latin typeface="Symbol"/>
                <a:cs typeface="Symbol"/>
              </a:rPr>
              <a:t></a:t>
            </a:r>
            <a:r>
              <a:rPr sz="1100" spc="-3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99240" y="6032932"/>
            <a:ext cx="12318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Symbol"/>
                <a:cs typeface="Symbol"/>
              </a:rPr>
              <a:t>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10937" y="5998824"/>
            <a:ext cx="3613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50" i="1" dirty="0">
                <a:latin typeface="Times New Roman"/>
                <a:cs typeface="Times New Roman"/>
              </a:rPr>
              <a:t>ip</a:t>
            </a:r>
            <a:r>
              <a:rPr sz="1150" i="1" spc="270" dirty="0">
                <a:latin typeface="Times New Roman"/>
                <a:cs typeface="Times New Roman"/>
              </a:rPr>
              <a:t> </a:t>
            </a:r>
            <a:r>
              <a:rPr sz="3000" spc="-75" baseline="-6944" dirty="0">
                <a:latin typeface="Symbol"/>
                <a:cs typeface="Symbol"/>
              </a:rPr>
              <a:t></a:t>
            </a:r>
            <a:endParaRPr sz="3000" baseline="-6944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654047" y="5584328"/>
            <a:ext cx="66675" cy="2038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150" i="1" spc="-50" dirty="0">
                <a:latin typeface="Times New Roman"/>
                <a:cs typeface="Times New Roman"/>
              </a:rPr>
              <a:t>i</a:t>
            </a:r>
            <a:endParaRPr sz="11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73840" y="5778424"/>
            <a:ext cx="598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62280" algn="l"/>
              </a:tabLst>
            </a:pPr>
            <a:r>
              <a:rPr sz="2000" dirty="0">
                <a:latin typeface="Symbol"/>
                <a:cs typeface="Symbol"/>
              </a:rPr>
              <a:t></a:t>
            </a:r>
            <a:r>
              <a:rPr sz="2000" spc="-300" dirty="0">
                <a:latin typeface="Times New Roman"/>
                <a:cs typeface="Times New Roman"/>
              </a:rPr>
              <a:t> </a:t>
            </a:r>
            <a:r>
              <a:rPr sz="3000" i="1" spc="-75" baseline="-34722" dirty="0">
                <a:latin typeface="Times New Roman"/>
                <a:cs typeface="Times New Roman"/>
              </a:rPr>
              <a:t>e</a:t>
            </a:r>
            <a:r>
              <a:rPr sz="3000" i="1" baseline="-34722" dirty="0">
                <a:latin typeface="Times New Roman"/>
                <a:cs typeface="Times New Roman"/>
              </a:rPr>
              <a:t>	</a:t>
            </a:r>
            <a:r>
              <a:rPr sz="2000" spc="-50" dirty="0">
                <a:latin typeface="Symbol"/>
                <a:cs typeface="Symbol"/>
              </a:rPr>
              <a:t>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73840" y="5047698"/>
            <a:ext cx="598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462280" algn="l"/>
              </a:tabLst>
            </a:pPr>
            <a:r>
              <a:rPr sz="2000" dirty="0">
                <a:latin typeface="Symbol"/>
                <a:cs typeface="Symbol"/>
              </a:rPr>
              <a:t></a:t>
            </a:r>
            <a:r>
              <a:rPr sz="2000" spc="-300" dirty="0">
                <a:latin typeface="Times New Roman"/>
                <a:cs typeface="Times New Roman"/>
              </a:rPr>
              <a:t> </a:t>
            </a:r>
            <a:r>
              <a:rPr sz="3000" i="1" spc="-75" baseline="-26388" dirty="0">
                <a:latin typeface="Times New Roman"/>
                <a:cs typeface="Times New Roman"/>
              </a:rPr>
              <a:t>e</a:t>
            </a:r>
            <a:r>
              <a:rPr sz="3000" i="1" baseline="-26388" dirty="0">
                <a:latin typeface="Times New Roman"/>
                <a:cs typeface="Times New Roman"/>
              </a:rPr>
              <a:t>	</a:t>
            </a:r>
            <a:r>
              <a:rPr sz="2000" spc="-50" dirty="0">
                <a:latin typeface="Symbol"/>
                <a:cs typeface="Symbol"/>
              </a:rPr>
              <a:t>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99240" y="5534848"/>
            <a:ext cx="5480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Symbol"/>
                <a:cs typeface="Symbol"/>
              </a:rPr>
              <a:t></a:t>
            </a:r>
            <a:r>
              <a:rPr sz="2000" spc="420" dirty="0">
                <a:latin typeface="Times New Roman"/>
                <a:cs typeface="Times New Roman"/>
              </a:rPr>
              <a:t> </a:t>
            </a:r>
            <a:r>
              <a:rPr sz="3000" spc="322" baseline="-4166" dirty="0">
                <a:latin typeface="Segoe UI Symbol"/>
                <a:cs typeface="Segoe UI Symbol"/>
              </a:rPr>
              <a:t>⁝</a:t>
            </a:r>
            <a:r>
              <a:rPr sz="3000" spc="652" baseline="-4166" dirty="0">
                <a:latin typeface="Segoe UI Symbol"/>
                <a:cs typeface="Segoe UI Symbol"/>
              </a:rPr>
              <a:t> </a:t>
            </a:r>
            <a:r>
              <a:rPr sz="2000" spc="-50" dirty="0">
                <a:latin typeface="Symbol"/>
                <a:cs typeface="Symbol"/>
              </a:rPr>
              <a:t>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10937" y="5230110"/>
            <a:ext cx="3613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150" i="1" spc="-10" dirty="0">
                <a:latin typeface="Times New Roman"/>
                <a:cs typeface="Times New Roman"/>
              </a:rPr>
              <a:t>i</a:t>
            </a:r>
            <a:r>
              <a:rPr sz="1150" i="1" spc="-165" dirty="0">
                <a:latin typeface="Times New Roman"/>
                <a:cs typeface="Times New Roman"/>
              </a:rPr>
              <a:t> </a:t>
            </a:r>
            <a:r>
              <a:rPr sz="1150" dirty="0">
                <a:latin typeface="Times New Roman"/>
                <a:cs typeface="Times New Roman"/>
              </a:rPr>
              <a:t>2</a:t>
            </a:r>
            <a:r>
              <a:rPr sz="1150" spc="160" dirty="0">
                <a:latin typeface="Times New Roman"/>
                <a:cs typeface="Times New Roman"/>
              </a:rPr>
              <a:t> </a:t>
            </a:r>
            <a:r>
              <a:rPr sz="3000" spc="-75" baseline="-13888" dirty="0">
                <a:latin typeface="Symbol"/>
                <a:cs typeface="Symbol"/>
              </a:rPr>
              <a:t></a:t>
            </a:r>
            <a:endParaRPr sz="3000" baseline="-13888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73840" y="4884721"/>
            <a:ext cx="59880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Symbol"/>
                <a:cs typeface="Symbol"/>
              </a:rPr>
              <a:t></a:t>
            </a:r>
            <a:r>
              <a:rPr sz="2000" spc="-190" dirty="0">
                <a:latin typeface="Times New Roman"/>
                <a:cs typeface="Times New Roman"/>
              </a:rPr>
              <a:t> </a:t>
            </a:r>
            <a:r>
              <a:rPr sz="3000" i="1" baseline="4166" dirty="0">
                <a:latin typeface="Times New Roman"/>
                <a:cs typeface="Times New Roman"/>
              </a:rPr>
              <a:t>e</a:t>
            </a:r>
            <a:r>
              <a:rPr sz="1725" i="1" baseline="-16908" dirty="0">
                <a:latin typeface="Times New Roman"/>
                <a:cs typeface="Times New Roman"/>
              </a:rPr>
              <a:t>i</a:t>
            </a:r>
            <a:r>
              <a:rPr sz="1725" baseline="-16908" dirty="0">
                <a:latin typeface="Times New Roman"/>
                <a:cs typeface="Times New Roman"/>
              </a:rPr>
              <a:t>1</a:t>
            </a:r>
            <a:r>
              <a:rPr sz="1725" spc="247" baseline="-16908" dirty="0">
                <a:latin typeface="Times New Roman"/>
                <a:cs typeface="Times New Roman"/>
              </a:rPr>
              <a:t> </a:t>
            </a:r>
            <a:r>
              <a:rPr sz="2000" spc="-60" dirty="0">
                <a:latin typeface="Symbol"/>
                <a:cs typeface="Symbol"/>
              </a:rPr>
              <a:t></a:t>
            </a:r>
            <a:endParaRPr sz="20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00115" y="5415095"/>
            <a:ext cx="64770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13055" algn="l"/>
              </a:tabLst>
            </a:pPr>
            <a:r>
              <a:rPr sz="2000" b="1" spc="-50" dirty="0">
                <a:latin typeface="Times New Roman"/>
                <a:cs typeface="Times New Roman"/>
              </a:rPr>
              <a:t>e</a:t>
            </a:r>
            <a:r>
              <a:rPr sz="2000" b="1" dirty="0">
                <a:latin typeface="Times New Roman"/>
                <a:cs typeface="Times New Roman"/>
              </a:rPr>
              <a:t>	</a:t>
            </a:r>
            <a:r>
              <a:rPr sz="2000" dirty="0">
                <a:latin typeface="Symbol"/>
                <a:cs typeface="Symbol"/>
              </a:rPr>
              <a:t></a:t>
            </a:r>
            <a:r>
              <a:rPr sz="2000" spc="-50" dirty="0">
                <a:latin typeface="Times New Roman"/>
                <a:cs typeface="Times New Roman"/>
              </a:rPr>
              <a:t> </a:t>
            </a:r>
            <a:r>
              <a:rPr sz="3000" spc="-75" baseline="26388" dirty="0">
                <a:latin typeface="Symbol"/>
                <a:cs typeface="Symbol"/>
              </a:rPr>
              <a:t></a:t>
            </a:r>
            <a:endParaRPr sz="3000" baseline="26388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065" y="634339"/>
            <a:ext cx="22618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The</a:t>
            </a:r>
            <a:r>
              <a:rPr spc="-55" dirty="0"/>
              <a:t> </a:t>
            </a:r>
            <a:r>
              <a:rPr spc="-65" dirty="0"/>
              <a:t>Math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07388" y="1491533"/>
            <a:ext cx="359917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250" dirty="0">
                <a:solidFill>
                  <a:srgbClr val="00338D"/>
                </a:solidFill>
                <a:latin typeface="Verdana"/>
                <a:cs typeface="Verdana"/>
              </a:rPr>
              <a:t>First</a:t>
            </a:r>
            <a:r>
              <a:rPr sz="1600" b="1" i="1" spc="-7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b="1" i="1" spc="-155" dirty="0">
                <a:solidFill>
                  <a:srgbClr val="00338D"/>
                </a:solidFill>
                <a:latin typeface="Verdana"/>
                <a:cs typeface="Verdana"/>
              </a:rPr>
              <a:t>Principal</a:t>
            </a:r>
            <a:r>
              <a:rPr sz="1600" b="1" i="1" spc="-2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b="1" i="1" spc="-114" dirty="0">
                <a:solidFill>
                  <a:srgbClr val="00338D"/>
                </a:solidFill>
                <a:latin typeface="Verdana"/>
                <a:cs typeface="Verdana"/>
              </a:rPr>
              <a:t>Component</a:t>
            </a:r>
            <a:r>
              <a:rPr sz="1600" b="1" i="1" spc="-7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b="1" i="1" spc="-190" dirty="0">
                <a:solidFill>
                  <a:srgbClr val="00338D"/>
                </a:solidFill>
                <a:latin typeface="Verdana"/>
                <a:cs typeface="Verdana"/>
              </a:rPr>
              <a:t>(PCA1):</a:t>
            </a:r>
            <a:r>
              <a:rPr sz="1600" b="1" i="1" spc="-3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b="1" i="1" spc="-45" dirty="0">
                <a:solidFill>
                  <a:srgbClr val="00338D"/>
                </a:solidFill>
                <a:latin typeface="Verdana"/>
                <a:cs typeface="Verdana"/>
              </a:rPr>
              <a:t>Y</a:t>
            </a:r>
            <a:r>
              <a:rPr sz="1100" b="1" i="1" spc="-45" dirty="0">
                <a:solidFill>
                  <a:srgbClr val="00338D"/>
                </a:solidFill>
                <a:latin typeface="Verdana"/>
                <a:cs typeface="Verdana"/>
              </a:rPr>
              <a:t>1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388" y="3534454"/>
            <a:ext cx="7882255" cy="9829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0665" marR="5080" indent="-228600">
              <a:lnSpc>
                <a:spcPct val="90000"/>
              </a:lnSpc>
              <a:spcBef>
                <a:spcPts val="29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Specifically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we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define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coefficients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e</a:t>
            </a:r>
            <a:r>
              <a:rPr sz="1000" dirty="0">
                <a:solidFill>
                  <a:srgbClr val="00338D"/>
                </a:solidFill>
                <a:latin typeface="Tahoma"/>
                <a:cs typeface="Tahoma"/>
              </a:rPr>
              <a:t>11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e</a:t>
            </a:r>
            <a:r>
              <a:rPr sz="1000" dirty="0">
                <a:solidFill>
                  <a:srgbClr val="00338D"/>
                </a:solidFill>
                <a:latin typeface="Tahoma"/>
                <a:cs typeface="Tahoma"/>
              </a:rPr>
              <a:t>12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...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e</a:t>
            </a:r>
            <a:r>
              <a:rPr sz="1000" spc="110" dirty="0">
                <a:solidFill>
                  <a:srgbClr val="00338D"/>
                </a:solidFill>
                <a:latin typeface="Tahoma"/>
                <a:cs typeface="Tahoma"/>
              </a:rPr>
              <a:t>1p</a:t>
            </a:r>
            <a:r>
              <a:rPr sz="1000" spc="1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first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in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such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45" dirty="0">
                <a:solidFill>
                  <a:srgbClr val="00338D"/>
                </a:solidFill>
                <a:latin typeface="Tahoma"/>
                <a:cs typeface="Tahoma"/>
              </a:rPr>
              <a:t>way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its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7AA62B"/>
                </a:solidFill>
                <a:latin typeface="Tahoma"/>
                <a:cs typeface="Tahoma"/>
              </a:rPr>
              <a:t>variance</a:t>
            </a:r>
            <a:r>
              <a:rPr sz="1800" b="1" spc="-3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130" dirty="0">
                <a:solidFill>
                  <a:srgbClr val="7AA62B"/>
                </a:solidFill>
                <a:latin typeface="Tahoma"/>
                <a:cs typeface="Tahoma"/>
              </a:rPr>
              <a:t>is</a:t>
            </a:r>
            <a:r>
              <a:rPr sz="1800" b="1" spc="-2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30" dirty="0">
                <a:solidFill>
                  <a:srgbClr val="7AA62B"/>
                </a:solidFill>
                <a:latin typeface="Tahoma"/>
                <a:cs typeface="Tahoma"/>
              </a:rPr>
              <a:t>maximized,</a:t>
            </a:r>
            <a:r>
              <a:rPr sz="1800" b="1" spc="-2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35" dirty="0">
                <a:solidFill>
                  <a:srgbClr val="7AA62B"/>
                </a:solidFill>
                <a:latin typeface="Tahoma"/>
                <a:cs typeface="Tahoma"/>
              </a:rPr>
              <a:t>subject</a:t>
            </a:r>
            <a:r>
              <a:rPr sz="1800" b="1" spc="-5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105" dirty="0">
                <a:solidFill>
                  <a:srgbClr val="7AA62B"/>
                </a:solidFill>
                <a:latin typeface="Tahoma"/>
                <a:cs typeface="Tahoma"/>
              </a:rPr>
              <a:t>to</a:t>
            </a:r>
            <a:r>
              <a:rPr sz="1800" b="1" spc="-4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65" dirty="0">
                <a:solidFill>
                  <a:srgbClr val="7AA62B"/>
                </a:solidFill>
                <a:latin typeface="Tahoma"/>
                <a:cs typeface="Tahoma"/>
              </a:rPr>
              <a:t>the</a:t>
            </a:r>
            <a:r>
              <a:rPr sz="1800" b="1" spc="-3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75" dirty="0">
                <a:solidFill>
                  <a:srgbClr val="7AA62B"/>
                </a:solidFill>
                <a:latin typeface="Tahoma"/>
                <a:cs typeface="Tahoma"/>
              </a:rPr>
              <a:t>constraint</a:t>
            </a:r>
            <a:r>
              <a:rPr sz="1800" b="1" spc="-4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7AA62B"/>
                </a:solidFill>
                <a:latin typeface="Tahoma"/>
                <a:cs typeface="Tahoma"/>
              </a:rPr>
              <a:t>that </a:t>
            </a:r>
            <a:r>
              <a:rPr sz="1800" b="1" spc="-65" dirty="0">
                <a:solidFill>
                  <a:srgbClr val="7AA62B"/>
                </a:solidFill>
                <a:latin typeface="Tahoma"/>
                <a:cs typeface="Tahoma"/>
              </a:rPr>
              <a:t>the</a:t>
            </a:r>
            <a:r>
              <a:rPr sz="1800" b="1" spc="-4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80" dirty="0">
                <a:solidFill>
                  <a:srgbClr val="7AA62B"/>
                </a:solidFill>
                <a:latin typeface="Tahoma"/>
                <a:cs typeface="Tahoma"/>
              </a:rPr>
              <a:t>sum</a:t>
            </a:r>
            <a:r>
              <a:rPr sz="1800" b="1" spc="-4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75" dirty="0">
                <a:solidFill>
                  <a:srgbClr val="7AA62B"/>
                </a:solidFill>
                <a:latin typeface="Tahoma"/>
                <a:cs typeface="Tahoma"/>
              </a:rPr>
              <a:t>of</a:t>
            </a:r>
            <a:r>
              <a:rPr sz="1800" b="1" spc="-3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65" dirty="0">
                <a:solidFill>
                  <a:srgbClr val="7AA62B"/>
                </a:solidFill>
                <a:latin typeface="Tahoma"/>
                <a:cs typeface="Tahoma"/>
              </a:rPr>
              <a:t>the</a:t>
            </a:r>
            <a:r>
              <a:rPr sz="1800" b="1" spc="-3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7AA62B"/>
                </a:solidFill>
                <a:latin typeface="Tahoma"/>
                <a:cs typeface="Tahoma"/>
              </a:rPr>
              <a:t>squared</a:t>
            </a:r>
            <a:r>
              <a:rPr sz="1800" b="1" spc="-4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35" dirty="0">
                <a:solidFill>
                  <a:srgbClr val="7AA62B"/>
                </a:solidFill>
                <a:latin typeface="Tahoma"/>
                <a:cs typeface="Tahoma"/>
              </a:rPr>
              <a:t>coefficients</a:t>
            </a:r>
            <a:r>
              <a:rPr sz="1800" b="1" spc="-5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130" dirty="0">
                <a:solidFill>
                  <a:srgbClr val="7AA62B"/>
                </a:solidFill>
                <a:latin typeface="Tahoma"/>
                <a:cs typeface="Tahoma"/>
              </a:rPr>
              <a:t>is</a:t>
            </a:r>
            <a:r>
              <a:rPr sz="1800" b="1" spc="-2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7AA62B"/>
                </a:solidFill>
                <a:latin typeface="Tahoma"/>
                <a:cs typeface="Tahoma"/>
              </a:rPr>
              <a:t>equal</a:t>
            </a:r>
            <a:r>
              <a:rPr sz="1800" b="1" spc="-3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95" dirty="0">
                <a:solidFill>
                  <a:srgbClr val="7AA62B"/>
                </a:solidFill>
                <a:latin typeface="Tahoma"/>
                <a:cs typeface="Tahoma"/>
              </a:rPr>
              <a:t>to</a:t>
            </a:r>
            <a:r>
              <a:rPr sz="1800" b="1" spc="-3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7AA62B"/>
                </a:solidFill>
                <a:latin typeface="Tahoma"/>
                <a:cs typeface="Tahoma"/>
              </a:rPr>
              <a:t>one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5" dirty="0">
                <a:solidFill>
                  <a:srgbClr val="00338D"/>
                </a:solidFill>
                <a:latin typeface="Tahoma"/>
                <a:cs typeface="Tahoma"/>
              </a:rPr>
              <a:t>This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constraint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is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required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so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unique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answer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45" dirty="0">
                <a:solidFill>
                  <a:srgbClr val="00338D"/>
                </a:solidFill>
                <a:latin typeface="Tahoma"/>
                <a:cs typeface="Tahoma"/>
              </a:rPr>
              <a:t>may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obtained.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8781" y="2626000"/>
            <a:ext cx="384810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990" algn="l"/>
              </a:tabLst>
            </a:pPr>
            <a:r>
              <a:rPr sz="1100" i="1" spc="-50" dirty="0">
                <a:latin typeface="Times New Roman"/>
                <a:cs typeface="Times New Roman"/>
              </a:rPr>
              <a:t>p</a:t>
            </a:r>
            <a:r>
              <a:rPr sz="1100" i="1" dirty="0">
                <a:latin typeface="Times New Roman"/>
                <a:cs typeface="Times New Roman"/>
              </a:rPr>
              <a:t>	</a:t>
            </a:r>
            <a:r>
              <a:rPr sz="1100" i="1" spc="-50" dirty="0">
                <a:latin typeface="Times New Roman"/>
                <a:cs typeface="Times New Roman"/>
              </a:rPr>
              <a:t>p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1988" y="1836719"/>
            <a:ext cx="7920990" cy="147129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66065" marR="43180" indent="-228600">
              <a:lnSpc>
                <a:spcPts val="1730"/>
              </a:lnSpc>
              <a:spcBef>
                <a:spcPts val="315"/>
              </a:spcBef>
              <a:buFont typeface="Arial MT"/>
              <a:buChar char="•"/>
              <a:tabLst>
                <a:tab pos="266065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i="1" spc="-145" dirty="0">
                <a:solidFill>
                  <a:srgbClr val="00338D"/>
                </a:solidFill>
                <a:latin typeface="Verdana"/>
                <a:cs typeface="Verdana"/>
              </a:rPr>
              <a:t>first</a:t>
            </a:r>
            <a:r>
              <a:rPr sz="1600" i="1" spc="-8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i="1" spc="-20" dirty="0">
                <a:solidFill>
                  <a:srgbClr val="00338D"/>
                </a:solidFill>
                <a:latin typeface="Verdana"/>
                <a:cs typeface="Verdana"/>
              </a:rPr>
              <a:t>principal</a:t>
            </a:r>
            <a:r>
              <a:rPr sz="1600" i="1" spc="-7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i="1" dirty="0">
                <a:solidFill>
                  <a:srgbClr val="00338D"/>
                </a:solidFill>
                <a:latin typeface="Verdana"/>
                <a:cs typeface="Verdana"/>
              </a:rPr>
              <a:t>component</a:t>
            </a:r>
            <a:r>
              <a:rPr sz="1600" i="1" spc="-10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linear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combination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x-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has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maximum</a:t>
            </a:r>
            <a:r>
              <a:rPr sz="1600" spc="-1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600" spc="-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(</a:t>
            </a:r>
            <a:r>
              <a:rPr sz="1600" b="1" dirty="0">
                <a:solidFill>
                  <a:srgbClr val="FF0000"/>
                </a:solidFill>
                <a:latin typeface="Tahoma"/>
                <a:cs typeface="Tahoma"/>
              </a:rPr>
              <a:t>among</a:t>
            </a:r>
            <a:r>
              <a:rPr sz="1600" b="1" spc="-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ahoma"/>
                <a:cs typeface="Tahoma"/>
              </a:rPr>
              <a:t>all</a:t>
            </a:r>
            <a:r>
              <a:rPr sz="1600" b="1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b="1" spc="-55" dirty="0">
                <a:solidFill>
                  <a:srgbClr val="FF0000"/>
                </a:solidFill>
                <a:latin typeface="Tahoma"/>
                <a:cs typeface="Tahoma"/>
              </a:rPr>
              <a:t>linear</a:t>
            </a:r>
            <a:r>
              <a:rPr sz="1600" b="1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FF0000"/>
                </a:solidFill>
                <a:latin typeface="Tahoma"/>
                <a:cs typeface="Tahoma"/>
              </a:rPr>
              <a:t>combinations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).</a:t>
            </a:r>
            <a:r>
              <a:rPr sz="1600" spc="3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30" dirty="0">
                <a:solidFill>
                  <a:srgbClr val="00338D"/>
                </a:solidFill>
                <a:latin typeface="Tahoma"/>
                <a:cs typeface="Tahoma"/>
              </a:rPr>
              <a:t>It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00338D"/>
                </a:solidFill>
                <a:latin typeface="Tahoma"/>
                <a:cs typeface="Tahoma"/>
              </a:rPr>
              <a:t>accounts</a:t>
            </a:r>
            <a:r>
              <a:rPr sz="1600" spc="-1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as</a:t>
            </a:r>
            <a:r>
              <a:rPr sz="1600" spc="-1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much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variation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as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00338D"/>
                </a:solidFill>
                <a:latin typeface="Tahoma"/>
                <a:cs typeface="Tahoma"/>
              </a:rPr>
              <a:t>possible.</a:t>
            </a:r>
            <a:endParaRPr sz="1600">
              <a:latin typeface="Tahoma"/>
              <a:cs typeface="Tahoma"/>
            </a:endParaRPr>
          </a:p>
          <a:p>
            <a:pPr marR="532765" algn="ctr">
              <a:lnSpc>
                <a:spcPct val="100000"/>
              </a:lnSpc>
              <a:spcBef>
                <a:spcPts val="1085"/>
              </a:spcBef>
            </a:pPr>
            <a:r>
              <a:rPr sz="1900" spc="-25" dirty="0">
                <a:latin typeface="Leelawadee UI"/>
                <a:cs typeface="Leelawadee UI"/>
              </a:rPr>
              <a:t>var(</a:t>
            </a:r>
            <a:r>
              <a:rPr sz="1900" b="1" spc="-25" dirty="0">
                <a:latin typeface="Times New Roman"/>
                <a:cs typeface="Times New Roman"/>
              </a:rPr>
              <a:t>Y</a:t>
            </a:r>
            <a:r>
              <a:rPr sz="1650" spc="-37" baseline="-25252" dirty="0">
                <a:latin typeface="Leelawadee UI"/>
                <a:cs typeface="Leelawadee UI"/>
              </a:rPr>
              <a:t>1</a:t>
            </a:r>
            <a:r>
              <a:rPr sz="1650" spc="-270" baseline="-25252" dirty="0">
                <a:latin typeface="Leelawadee UI"/>
                <a:cs typeface="Leelawadee UI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-3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4275" spc="97" baseline="-8771" dirty="0">
                <a:latin typeface="Symbol"/>
                <a:cs typeface="Symbol"/>
              </a:rPr>
              <a:t></a:t>
            </a:r>
            <a:r>
              <a:rPr sz="1900" i="1" spc="65" dirty="0">
                <a:latin typeface="Times New Roman"/>
                <a:cs typeface="Times New Roman"/>
              </a:rPr>
              <a:t>e</a:t>
            </a:r>
            <a:r>
              <a:rPr sz="1650" spc="97" baseline="-25252" dirty="0">
                <a:latin typeface="Times New Roman"/>
                <a:cs typeface="Times New Roman"/>
              </a:rPr>
              <a:t>1</a:t>
            </a:r>
            <a:r>
              <a:rPr sz="1650" i="1" spc="97" baseline="-25252" dirty="0">
                <a:latin typeface="Times New Roman"/>
                <a:cs typeface="Times New Roman"/>
              </a:rPr>
              <a:t>k</a:t>
            </a:r>
            <a:r>
              <a:rPr sz="1650" i="1" spc="-104" baseline="-25252" dirty="0">
                <a:latin typeface="Times New Roman"/>
                <a:cs typeface="Times New Roman"/>
              </a:rPr>
              <a:t> </a:t>
            </a:r>
            <a:r>
              <a:rPr sz="1900" i="1" spc="-35" dirty="0">
                <a:latin typeface="Times New Roman"/>
                <a:cs typeface="Times New Roman"/>
              </a:rPr>
              <a:t>e</a:t>
            </a:r>
            <a:r>
              <a:rPr sz="1650" spc="-52" baseline="-25252" dirty="0">
                <a:latin typeface="Times New Roman"/>
                <a:cs typeface="Times New Roman"/>
              </a:rPr>
              <a:t>1</a:t>
            </a:r>
            <a:r>
              <a:rPr sz="1650" i="1" spc="-52" baseline="-25252" dirty="0">
                <a:latin typeface="Times New Roman"/>
                <a:cs typeface="Times New Roman"/>
              </a:rPr>
              <a:t>l</a:t>
            </a:r>
            <a:r>
              <a:rPr sz="2000" spc="-35" dirty="0">
                <a:latin typeface="Symbol"/>
                <a:cs typeface="Symbol"/>
              </a:rPr>
              <a:t></a:t>
            </a:r>
            <a:r>
              <a:rPr sz="2000" spc="-204" dirty="0">
                <a:latin typeface="Times New Roman"/>
                <a:cs typeface="Times New Roman"/>
              </a:rPr>
              <a:t> </a:t>
            </a:r>
            <a:r>
              <a:rPr sz="1650" i="1" baseline="-25252" dirty="0">
                <a:latin typeface="Times New Roman"/>
                <a:cs typeface="Times New Roman"/>
              </a:rPr>
              <a:t>kl</a:t>
            </a:r>
            <a:r>
              <a:rPr sz="1650" i="1" spc="735" baseline="-2525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-60" dirty="0">
                <a:latin typeface="Times New Roman"/>
                <a:cs typeface="Times New Roman"/>
              </a:rPr>
              <a:t> </a:t>
            </a:r>
            <a:r>
              <a:rPr sz="1900" b="1" spc="-75" dirty="0">
                <a:latin typeface="Times New Roman"/>
                <a:cs typeface="Times New Roman"/>
              </a:rPr>
              <a:t>e</a:t>
            </a:r>
            <a:r>
              <a:rPr sz="1650" spc="-112" baseline="-25252" dirty="0">
                <a:latin typeface="Times New Roman"/>
                <a:cs typeface="Times New Roman"/>
              </a:rPr>
              <a:t>1</a:t>
            </a:r>
            <a:r>
              <a:rPr sz="2850" spc="-112" baseline="2923" dirty="0">
                <a:latin typeface="Symbol"/>
                <a:cs typeface="Symbol"/>
              </a:rPr>
              <a:t></a:t>
            </a:r>
            <a:r>
              <a:rPr sz="2850" spc="532" baseline="2923" dirty="0">
                <a:latin typeface="Times New Roman"/>
                <a:cs typeface="Times New Roman"/>
              </a:rPr>
              <a:t> </a:t>
            </a:r>
            <a:r>
              <a:rPr sz="4275" spc="52" baseline="-8771" dirty="0">
                <a:latin typeface="Symbol"/>
                <a:cs typeface="Symbol"/>
              </a:rPr>
              <a:t></a:t>
            </a:r>
            <a:r>
              <a:rPr sz="1900" b="1" spc="35" dirty="0">
                <a:latin typeface="Times New Roman"/>
                <a:cs typeface="Times New Roman"/>
              </a:rPr>
              <a:t>e</a:t>
            </a:r>
            <a:r>
              <a:rPr sz="1650" spc="52" baseline="-25252" dirty="0">
                <a:latin typeface="Times New Roman"/>
                <a:cs typeface="Times New Roman"/>
              </a:rPr>
              <a:t>1</a:t>
            </a:r>
            <a:endParaRPr sz="1650" baseline="-25252">
              <a:latin typeface="Times New Roman"/>
              <a:cs typeface="Times New Roman"/>
            </a:endParaRPr>
          </a:p>
          <a:p>
            <a:pPr marR="1371600" algn="ctr">
              <a:lnSpc>
                <a:spcPct val="100000"/>
              </a:lnSpc>
              <a:spcBef>
                <a:spcPts val="150"/>
              </a:spcBef>
            </a:pPr>
            <a:r>
              <a:rPr sz="1100" i="1" dirty="0">
                <a:latin typeface="Times New Roman"/>
                <a:cs typeface="Times New Roman"/>
              </a:rPr>
              <a:t>k</a:t>
            </a:r>
            <a:r>
              <a:rPr sz="1100" i="1" spc="-1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Symbol"/>
                <a:cs typeface="Symbol"/>
              </a:rPr>
              <a:t></a:t>
            </a:r>
            <a:r>
              <a:rPr sz="1100" dirty="0">
                <a:latin typeface="Times New Roman"/>
                <a:cs typeface="Times New Roman"/>
              </a:rPr>
              <a:t>1</a:t>
            </a:r>
            <a:r>
              <a:rPr sz="1100" spc="290" dirty="0">
                <a:latin typeface="Times New Roman"/>
                <a:cs typeface="Times New Roman"/>
              </a:rPr>
              <a:t> </a:t>
            </a:r>
            <a:r>
              <a:rPr sz="1100" i="1" dirty="0">
                <a:latin typeface="Times New Roman"/>
                <a:cs typeface="Times New Roman"/>
              </a:rPr>
              <a:t>l</a:t>
            </a:r>
            <a:r>
              <a:rPr sz="1100" i="1" spc="-155" dirty="0">
                <a:latin typeface="Times New Roman"/>
                <a:cs typeface="Times New Roman"/>
              </a:rPr>
              <a:t> </a:t>
            </a:r>
            <a:r>
              <a:rPr sz="1100" spc="-35" dirty="0">
                <a:latin typeface="Symbol"/>
                <a:cs typeface="Symbol"/>
              </a:rPr>
              <a:t></a:t>
            </a:r>
            <a:r>
              <a:rPr sz="1100" spc="-3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388" y="4815495"/>
            <a:ext cx="5303520" cy="650240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More</a:t>
            </a:r>
            <a:r>
              <a:rPr sz="16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formally,</a:t>
            </a:r>
            <a:r>
              <a:rPr sz="1600" spc="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select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e</a:t>
            </a:r>
            <a:r>
              <a:rPr sz="1000" dirty="0">
                <a:solidFill>
                  <a:srgbClr val="00338D"/>
                </a:solidFill>
                <a:latin typeface="Tahoma"/>
                <a:cs typeface="Tahoma"/>
              </a:rPr>
              <a:t>11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e</a:t>
            </a:r>
            <a:r>
              <a:rPr sz="1000" dirty="0">
                <a:solidFill>
                  <a:srgbClr val="00338D"/>
                </a:solidFill>
                <a:latin typeface="Tahoma"/>
                <a:cs typeface="Tahoma"/>
              </a:rPr>
              <a:t>12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...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6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e</a:t>
            </a:r>
            <a:r>
              <a:rPr sz="1000" spc="110" dirty="0">
                <a:solidFill>
                  <a:srgbClr val="00338D"/>
                </a:solidFill>
                <a:latin typeface="Tahoma"/>
                <a:cs typeface="Tahoma"/>
              </a:rPr>
              <a:t>1p</a:t>
            </a:r>
            <a:r>
              <a:rPr sz="1000" spc="1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maximizes:</a:t>
            </a:r>
            <a:endParaRPr sz="1600">
              <a:latin typeface="Tahoma"/>
              <a:cs typeface="Tahoma"/>
            </a:endParaRPr>
          </a:p>
          <a:p>
            <a:pPr marR="1313180" algn="r">
              <a:lnSpc>
                <a:spcPct val="100000"/>
              </a:lnSpc>
              <a:spcBef>
                <a:spcPts val="685"/>
              </a:spcBef>
            </a:pPr>
            <a:r>
              <a:rPr sz="1100" i="1" spc="-50" dirty="0">
                <a:latin typeface="Times New Roman"/>
                <a:cs typeface="Times New Roman"/>
              </a:rPr>
              <a:t>p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8883" y="5418571"/>
            <a:ext cx="9588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0" dirty="0">
                <a:latin typeface="Times New Roman"/>
                <a:cs typeface="Times New Roman"/>
              </a:rPr>
              <a:t>2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4117" y="5365725"/>
            <a:ext cx="1075690" cy="58610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595630" marR="5080" indent="-583565">
              <a:lnSpc>
                <a:spcPct val="80300"/>
              </a:lnSpc>
              <a:spcBef>
                <a:spcPts val="770"/>
              </a:spcBef>
              <a:tabLst>
                <a:tab pos="544195" algn="l"/>
              </a:tabLst>
            </a:pPr>
            <a:r>
              <a:rPr sz="1100" dirty="0">
                <a:latin typeface="Times New Roman"/>
                <a:cs typeface="Times New Roman"/>
              </a:rPr>
              <a:t>1</a:t>
            </a:r>
            <a:r>
              <a:rPr sz="1100" spc="155" dirty="0">
                <a:latin typeface="Times New Roman"/>
                <a:cs typeface="Times New Roman"/>
              </a:rPr>
              <a:t>  </a:t>
            </a:r>
            <a:r>
              <a:rPr sz="1100" spc="-50" dirty="0">
                <a:latin typeface="Times New Roman"/>
                <a:cs typeface="Times New Roman"/>
              </a:rPr>
              <a:t>1</a:t>
            </a:r>
            <a:r>
              <a:rPr sz="1100" dirty="0">
                <a:latin typeface="Times New Roman"/>
                <a:cs typeface="Times New Roman"/>
              </a:rPr>
              <a:t>	</a:t>
            </a:r>
            <a:r>
              <a:rPr sz="2850" dirty="0">
                <a:latin typeface="Symbol"/>
                <a:cs typeface="Symbol"/>
              </a:rPr>
              <a:t></a:t>
            </a:r>
            <a:r>
              <a:rPr sz="2850" spc="25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1</a:t>
            </a:r>
            <a:r>
              <a:rPr sz="1100" spc="-85" dirty="0">
                <a:latin typeface="Times New Roman"/>
                <a:cs typeface="Times New Roman"/>
              </a:rPr>
              <a:t> </a:t>
            </a:r>
            <a:r>
              <a:rPr sz="1100" i="1" spc="-50" dirty="0">
                <a:latin typeface="Times New Roman"/>
                <a:cs typeface="Times New Roman"/>
              </a:rPr>
              <a:t>j </a:t>
            </a:r>
            <a:r>
              <a:rPr sz="1100" i="1" dirty="0">
                <a:latin typeface="Times New Roman"/>
                <a:cs typeface="Times New Roman"/>
              </a:rPr>
              <a:t>j</a:t>
            </a:r>
            <a:r>
              <a:rPr sz="1100" i="1" spc="-165" dirty="0">
                <a:latin typeface="Times New Roman"/>
                <a:cs typeface="Times New Roman"/>
              </a:rPr>
              <a:t> </a:t>
            </a:r>
            <a:r>
              <a:rPr sz="1100" spc="-25" dirty="0">
                <a:latin typeface="Symbol"/>
                <a:cs typeface="Symbol"/>
              </a:rPr>
              <a:t></a:t>
            </a:r>
            <a:r>
              <a:rPr sz="1100" spc="-2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2526" y="5426076"/>
            <a:ext cx="65024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6075" algn="l"/>
              </a:tabLst>
            </a:pPr>
            <a:r>
              <a:rPr sz="1900" i="1" spc="-50" dirty="0">
                <a:latin typeface="Times New Roman"/>
                <a:cs typeface="Times New Roman"/>
              </a:rPr>
              <a:t>e</a:t>
            </a:r>
            <a:r>
              <a:rPr sz="1900" i="1" dirty="0">
                <a:latin typeface="Times New Roman"/>
                <a:cs typeface="Times New Roman"/>
              </a:rPr>
              <a:t>	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-18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1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63641" y="5426076"/>
            <a:ext cx="60579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0375" algn="l"/>
              </a:tabLst>
            </a:pPr>
            <a:r>
              <a:rPr sz="1900" b="1" spc="-25" dirty="0">
                <a:latin typeface="Times New Roman"/>
                <a:cs typeface="Times New Roman"/>
              </a:rPr>
              <a:t>e</a:t>
            </a:r>
            <a:r>
              <a:rPr sz="2850" spc="-37" baseline="2923" dirty="0">
                <a:latin typeface="Symbol"/>
                <a:cs typeface="Symbol"/>
              </a:rPr>
              <a:t></a:t>
            </a:r>
            <a:r>
              <a:rPr sz="1900" b="1" spc="-25" dirty="0">
                <a:latin typeface="Times New Roman"/>
                <a:cs typeface="Times New Roman"/>
              </a:rPr>
              <a:t>e</a:t>
            </a:r>
            <a:r>
              <a:rPr sz="1900" b="1" dirty="0">
                <a:latin typeface="Times New Roman"/>
                <a:cs typeface="Times New Roman"/>
              </a:rPr>
              <a:t>	</a:t>
            </a:r>
            <a:r>
              <a:rPr sz="1900" spc="-50" dirty="0">
                <a:latin typeface="Symbol"/>
                <a:cs typeface="Symbol"/>
              </a:rPr>
              <a:t></a:t>
            </a:r>
            <a:endParaRPr sz="1900">
              <a:latin typeface="Symbol"/>
              <a:cs typeface="Symbo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065" y="634339"/>
            <a:ext cx="22618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The</a:t>
            </a:r>
            <a:r>
              <a:rPr spc="-55" dirty="0"/>
              <a:t> </a:t>
            </a:r>
            <a:r>
              <a:rPr spc="-65" dirty="0"/>
              <a:t>Math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10279" y="1173307"/>
            <a:ext cx="8017509" cy="115506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600" b="1" i="1" spc="-110" dirty="0">
                <a:solidFill>
                  <a:srgbClr val="00338D"/>
                </a:solidFill>
                <a:latin typeface="Verdana"/>
                <a:cs typeface="Verdana"/>
              </a:rPr>
              <a:t>Second</a:t>
            </a:r>
            <a:r>
              <a:rPr sz="1600" b="1" i="1" spc="-3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b="1" i="1" spc="-155" dirty="0">
                <a:solidFill>
                  <a:srgbClr val="00338D"/>
                </a:solidFill>
                <a:latin typeface="Verdana"/>
                <a:cs typeface="Verdana"/>
              </a:rPr>
              <a:t>Principal</a:t>
            </a:r>
            <a:r>
              <a:rPr sz="1600" b="1" i="1" spc="-2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b="1" i="1" spc="-120" dirty="0">
                <a:solidFill>
                  <a:srgbClr val="00338D"/>
                </a:solidFill>
                <a:latin typeface="Verdana"/>
                <a:cs typeface="Verdana"/>
              </a:rPr>
              <a:t>Component</a:t>
            </a:r>
            <a:r>
              <a:rPr sz="1600" b="1" i="1" spc="-4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b="1" i="1" spc="-190" dirty="0">
                <a:solidFill>
                  <a:srgbClr val="00338D"/>
                </a:solidFill>
                <a:latin typeface="Verdana"/>
                <a:cs typeface="Verdana"/>
              </a:rPr>
              <a:t>(PCA2):</a:t>
            </a:r>
            <a:r>
              <a:rPr sz="1600" b="1" i="1" spc="-2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b="1" i="1" spc="-25" dirty="0">
                <a:solidFill>
                  <a:srgbClr val="00338D"/>
                </a:solidFill>
                <a:latin typeface="Verdana"/>
                <a:cs typeface="Verdana"/>
              </a:rPr>
              <a:t>Y</a:t>
            </a:r>
            <a:r>
              <a:rPr sz="1100" b="1" i="1" spc="-25" dirty="0">
                <a:solidFill>
                  <a:srgbClr val="00338D"/>
                </a:solidFill>
                <a:latin typeface="Verdana"/>
                <a:cs typeface="Verdana"/>
              </a:rPr>
              <a:t>2</a:t>
            </a:r>
            <a:endParaRPr sz="1100">
              <a:latin typeface="Verdana"/>
              <a:cs typeface="Verdana"/>
            </a:endParaRPr>
          </a:p>
          <a:p>
            <a:pPr marL="240665" marR="5080" indent="-228600">
              <a:lnSpc>
                <a:spcPts val="1730"/>
              </a:lnSpc>
              <a:spcBef>
                <a:spcPts val="101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00338D"/>
                </a:solidFill>
                <a:latin typeface="Tahoma"/>
                <a:cs typeface="Tahoma"/>
              </a:rPr>
              <a:t>second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principal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linear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combination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x-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that </a:t>
            </a:r>
            <a:r>
              <a:rPr sz="1600" spc="130" dirty="0">
                <a:solidFill>
                  <a:srgbClr val="00338D"/>
                </a:solidFill>
                <a:latin typeface="Tahoma"/>
                <a:cs typeface="Tahoma"/>
              </a:rPr>
              <a:t>accounts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as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45" dirty="0">
                <a:solidFill>
                  <a:srgbClr val="00338D"/>
                </a:solidFill>
                <a:latin typeface="Tahoma"/>
                <a:cs typeface="Tahoma"/>
              </a:rPr>
              <a:t>much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remaining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variation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as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00338D"/>
                </a:solidFill>
                <a:latin typeface="Tahoma"/>
                <a:cs typeface="Tahoma"/>
              </a:rPr>
              <a:t>possible,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constraint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correlation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00338D"/>
                </a:solidFill>
                <a:latin typeface="Tahoma"/>
                <a:cs typeface="Tahoma"/>
              </a:rPr>
              <a:t>between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first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00338D"/>
                </a:solidFill>
                <a:latin typeface="Tahoma"/>
                <a:cs typeface="Tahoma"/>
              </a:rPr>
              <a:t>second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0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0442" y="2357841"/>
            <a:ext cx="919480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1650" dirty="0">
                <a:latin typeface="Symbol"/>
                <a:cs typeface="Symbol"/>
              </a:rPr>
              <a:t></a:t>
            </a:r>
            <a:r>
              <a:rPr sz="1650" spc="-95" dirty="0">
                <a:latin typeface="Times New Roman"/>
                <a:cs typeface="Times New Roman"/>
              </a:rPr>
              <a:t> </a:t>
            </a:r>
            <a:r>
              <a:rPr sz="1650" b="1" spc="-25" dirty="0">
                <a:latin typeface="Times New Roman"/>
                <a:cs typeface="Times New Roman"/>
              </a:rPr>
              <a:t>e</a:t>
            </a:r>
            <a:r>
              <a:rPr sz="2475" spc="-37" baseline="3367" dirty="0">
                <a:latin typeface="Symbol"/>
                <a:cs typeface="Symbol"/>
              </a:rPr>
              <a:t></a:t>
            </a:r>
            <a:r>
              <a:rPr sz="1425" spc="-37" baseline="-23391" dirty="0">
                <a:latin typeface="Times New Roman"/>
                <a:cs typeface="Times New Roman"/>
              </a:rPr>
              <a:t>2</a:t>
            </a:r>
            <a:r>
              <a:rPr sz="1425" spc="412" baseline="-23391" dirty="0">
                <a:latin typeface="Times New Roman"/>
                <a:cs typeface="Times New Roman"/>
              </a:rPr>
              <a:t> </a:t>
            </a:r>
            <a:r>
              <a:rPr sz="3750" spc="120" baseline="-8888" dirty="0">
                <a:latin typeface="Symbol"/>
                <a:cs typeface="Symbol"/>
              </a:rPr>
              <a:t></a:t>
            </a:r>
            <a:r>
              <a:rPr sz="1650" b="1" spc="80" dirty="0">
                <a:latin typeface="Times New Roman"/>
                <a:cs typeface="Times New Roman"/>
              </a:rPr>
              <a:t>e</a:t>
            </a:r>
            <a:r>
              <a:rPr sz="1425" spc="120" baseline="-23391" dirty="0">
                <a:latin typeface="Times New Roman"/>
                <a:cs typeface="Times New Roman"/>
              </a:rPr>
              <a:t>2</a:t>
            </a:r>
            <a:endParaRPr sz="1425" baseline="-23391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56163" y="2327332"/>
            <a:ext cx="34290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7335" algn="l"/>
              </a:tabLst>
            </a:pPr>
            <a:r>
              <a:rPr sz="950" i="1" spc="-50" dirty="0">
                <a:latin typeface="Times New Roman"/>
                <a:cs typeface="Times New Roman"/>
              </a:rPr>
              <a:t>p</a:t>
            </a:r>
            <a:r>
              <a:rPr sz="950" i="1" dirty="0">
                <a:latin typeface="Times New Roman"/>
                <a:cs typeface="Times New Roman"/>
              </a:rPr>
              <a:t>	</a:t>
            </a:r>
            <a:r>
              <a:rPr sz="950" i="1" spc="-50" dirty="0">
                <a:latin typeface="Times New Roman"/>
                <a:cs typeface="Times New Roman"/>
              </a:rPr>
              <a:t>p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88923" y="2757516"/>
            <a:ext cx="462280" cy="1752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950" i="1" dirty="0">
                <a:latin typeface="Times New Roman"/>
                <a:cs typeface="Times New Roman"/>
              </a:rPr>
              <a:t>k</a:t>
            </a:r>
            <a:r>
              <a:rPr sz="950" i="1" spc="-110" dirty="0">
                <a:latin typeface="Times New Roman"/>
                <a:cs typeface="Times New Roman"/>
              </a:rPr>
              <a:t> </a:t>
            </a:r>
            <a:r>
              <a:rPr sz="950" dirty="0">
                <a:latin typeface="Symbol"/>
                <a:cs typeface="Symbol"/>
              </a:rPr>
              <a:t></a:t>
            </a:r>
            <a:r>
              <a:rPr sz="950" dirty="0">
                <a:latin typeface="Times New Roman"/>
                <a:cs typeface="Times New Roman"/>
              </a:rPr>
              <a:t>1</a:t>
            </a:r>
            <a:r>
              <a:rPr sz="950" spc="285" dirty="0">
                <a:latin typeface="Times New Roman"/>
                <a:cs typeface="Times New Roman"/>
              </a:rPr>
              <a:t> </a:t>
            </a:r>
            <a:r>
              <a:rPr sz="950" i="1" dirty="0">
                <a:latin typeface="Times New Roman"/>
                <a:cs typeface="Times New Roman"/>
              </a:rPr>
              <a:t>l</a:t>
            </a:r>
            <a:r>
              <a:rPr sz="950" i="1" spc="-130" dirty="0">
                <a:latin typeface="Times New Roman"/>
                <a:cs typeface="Times New Roman"/>
              </a:rPr>
              <a:t> </a:t>
            </a:r>
            <a:r>
              <a:rPr sz="950" spc="-25" dirty="0">
                <a:latin typeface="Symbol"/>
                <a:cs typeface="Symbol"/>
              </a:rPr>
              <a:t></a:t>
            </a:r>
            <a:r>
              <a:rPr sz="950" spc="-2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1841" y="2411266"/>
            <a:ext cx="2303145" cy="4102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475" baseline="13468" dirty="0">
                <a:latin typeface="Leelawadee UI"/>
                <a:cs typeface="Leelawadee UI"/>
              </a:rPr>
              <a:t>var(</a:t>
            </a:r>
            <a:r>
              <a:rPr sz="2475" b="1" baseline="13468" dirty="0">
                <a:latin typeface="Times New Roman"/>
                <a:cs typeface="Times New Roman"/>
              </a:rPr>
              <a:t>Y</a:t>
            </a:r>
            <a:r>
              <a:rPr sz="950" dirty="0">
                <a:latin typeface="Leelawadee UI"/>
                <a:cs typeface="Leelawadee UI"/>
              </a:rPr>
              <a:t>2</a:t>
            </a:r>
            <a:r>
              <a:rPr sz="950" spc="-5" dirty="0">
                <a:latin typeface="Leelawadee UI"/>
                <a:cs typeface="Leelawadee UI"/>
              </a:rPr>
              <a:t> </a:t>
            </a:r>
            <a:r>
              <a:rPr sz="2475" baseline="13468" dirty="0">
                <a:latin typeface="Times New Roman"/>
                <a:cs typeface="Times New Roman"/>
              </a:rPr>
              <a:t>)</a:t>
            </a:r>
            <a:r>
              <a:rPr sz="2475" spc="112" baseline="13468" dirty="0">
                <a:latin typeface="Times New Roman"/>
                <a:cs typeface="Times New Roman"/>
              </a:rPr>
              <a:t> </a:t>
            </a:r>
            <a:r>
              <a:rPr sz="2475" baseline="13468" dirty="0">
                <a:latin typeface="Symbol"/>
                <a:cs typeface="Symbol"/>
              </a:rPr>
              <a:t></a:t>
            </a:r>
            <a:r>
              <a:rPr sz="2475" spc="97" baseline="13468" dirty="0">
                <a:latin typeface="Times New Roman"/>
                <a:cs typeface="Times New Roman"/>
              </a:rPr>
              <a:t> </a:t>
            </a:r>
            <a:r>
              <a:rPr sz="3750" spc="112" baseline="1111" dirty="0">
                <a:latin typeface="Symbol"/>
                <a:cs typeface="Symbol"/>
              </a:rPr>
              <a:t></a:t>
            </a:r>
            <a:r>
              <a:rPr sz="2475" i="1" spc="112" baseline="13468" dirty="0">
                <a:latin typeface="Times New Roman"/>
                <a:cs typeface="Times New Roman"/>
              </a:rPr>
              <a:t>e</a:t>
            </a:r>
            <a:r>
              <a:rPr sz="950" spc="75" dirty="0">
                <a:latin typeface="Times New Roman"/>
                <a:cs typeface="Times New Roman"/>
              </a:rPr>
              <a:t>21</a:t>
            </a:r>
            <a:r>
              <a:rPr sz="950" i="1" spc="75" dirty="0">
                <a:latin typeface="Times New Roman"/>
                <a:cs typeface="Times New Roman"/>
              </a:rPr>
              <a:t>k</a:t>
            </a:r>
            <a:r>
              <a:rPr sz="950" i="1" spc="-20" dirty="0">
                <a:latin typeface="Times New Roman"/>
                <a:cs typeface="Times New Roman"/>
              </a:rPr>
              <a:t> </a:t>
            </a:r>
            <a:r>
              <a:rPr sz="2475" i="1" baseline="13468" dirty="0">
                <a:latin typeface="Times New Roman"/>
                <a:cs typeface="Times New Roman"/>
              </a:rPr>
              <a:t>e</a:t>
            </a:r>
            <a:r>
              <a:rPr sz="950" dirty="0">
                <a:latin typeface="Times New Roman"/>
                <a:cs typeface="Times New Roman"/>
              </a:rPr>
              <a:t>21</a:t>
            </a:r>
            <a:r>
              <a:rPr sz="950" i="1" dirty="0">
                <a:latin typeface="Times New Roman"/>
                <a:cs typeface="Times New Roman"/>
              </a:rPr>
              <a:t>l</a:t>
            </a:r>
            <a:r>
              <a:rPr sz="2625" baseline="12698" dirty="0">
                <a:latin typeface="Symbol"/>
                <a:cs typeface="Symbol"/>
              </a:rPr>
              <a:t></a:t>
            </a:r>
            <a:r>
              <a:rPr sz="2625" spc="-217" baseline="12698" dirty="0">
                <a:latin typeface="Times New Roman"/>
                <a:cs typeface="Times New Roman"/>
              </a:rPr>
              <a:t> </a:t>
            </a:r>
            <a:r>
              <a:rPr sz="950" i="1" spc="-25" dirty="0">
                <a:latin typeface="Times New Roman"/>
                <a:cs typeface="Times New Roman"/>
              </a:rPr>
              <a:t>kl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0279" y="2996087"/>
            <a:ext cx="7908925" cy="859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41800"/>
              </a:lnSpc>
              <a:spcBef>
                <a:spcPts val="100"/>
              </a:spcBef>
              <a:buFont typeface="Arial MT"/>
              <a:buChar char="•"/>
              <a:tabLst>
                <a:tab pos="290195" algn="l"/>
              </a:tabLst>
            </a:pP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Select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0" dirty="0">
                <a:solidFill>
                  <a:srgbClr val="00338D"/>
                </a:solidFill>
                <a:latin typeface="Tahoma"/>
                <a:cs typeface="Tahoma"/>
              </a:rPr>
              <a:t>e</a:t>
            </a:r>
            <a:r>
              <a:rPr sz="1000" b="1" spc="-30" dirty="0">
                <a:solidFill>
                  <a:srgbClr val="00338D"/>
                </a:solidFill>
                <a:latin typeface="Tahoma"/>
                <a:cs typeface="Tahoma"/>
              </a:rPr>
              <a:t>21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0" dirty="0">
                <a:solidFill>
                  <a:srgbClr val="00338D"/>
                </a:solidFill>
                <a:latin typeface="Tahoma"/>
                <a:cs typeface="Tahoma"/>
              </a:rPr>
              <a:t>e</a:t>
            </a:r>
            <a:r>
              <a:rPr sz="1000" b="1" spc="-30" dirty="0">
                <a:solidFill>
                  <a:srgbClr val="00338D"/>
                </a:solidFill>
                <a:latin typeface="Tahoma"/>
                <a:cs typeface="Tahoma"/>
              </a:rPr>
              <a:t>22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...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e</a:t>
            </a:r>
            <a:r>
              <a:rPr sz="1000" b="1" dirty="0">
                <a:solidFill>
                  <a:srgbClr val="00338D"/>
                </a:solidFill>
                <a:latin typeface="Tahoma"/>
                <a:cs typeface="Tahoma"/>
              </a:rPr>
              <a:t>2p</a:t>
            </a:r>
            <a:r>
              <a:rPr sz="1000" b="1" spc="1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maximizes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this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00338D"/>
                </a:solidFill>
                <a:latin typeface="Tahoma"/>
                <a:cs typeface="Tahoma"/>
              </a:rPr>
              <a:t>new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component… 	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subject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constraint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sums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squared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coefficients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15" dirty="0">
                <a:solidFill>
                  <a:srgbClr val="00338D"/>
                </a:solidFill>
                <a:latin typeface="Tahoma"/>
                <a:cs typeface="Tahoma"/>
              </a:rPr>
              <a:t>add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5" dirty="0">
                <a:solidFill>
                  <a:srgbClr val="00338D"/>
                </a:solidFill>
                <a:latin typeface="Tahoma"/>
                <a:cs typeface="Tahoma"/>
              </a:rPr>
              <a:t>up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one:</a:t>
            </a:r>
            <a:endParaRPr sz="1600">
              <a:latin typeface="Tahoma"/>
              <a:cs typeface="Tahoma"/>
            </a:endParaRPr>
          </a:p>
          <a:p>
            <a:pPr marR="490855" algn="ctr">
              <a:lnSpc>
                <a:spcPts val="1120"/>
              </a:lnSpc>
            </a:pPr>
            <a:r>
              <a:rPr sz="950" i="1" spc="-50" dirty="0">
                <a:latin typeface="Times New Roman"/>
                <a:cs typeface="Times New Roman"/>
              </a:rPr>
              <a:t>p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43265" y="3811725"/>
            <a:ext cx="86995" cy="172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50" spc="-50" dirty="0">
                <a:latin typeface="Times New Roman"/>
                <a:cs typeface="Times New Roman"/>
              </a:rPr>
              <a:t>2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91514" y="3765779"/>
            <a:ext cx="991869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05459" algn="l"/>
              </a:tabLst>
            </a:pPr>
            <a:r>
              <a:rPr sz="950" dirty="0">
                <a:latin typeface="Times New Roman"/>
                <a:cs typeface="Times New Roman"/>
              </a:rPr>
              <a:t>2</a:t>
            </a:r>
            <a:r>
              <a:rPr sz="950" spc="235" dirty="0">
                <a:latin typeface="Times New Roman"/>
                <a:cs typeface="Times New Roman"/>
              </a:rPr>
              <a:t>  </a:t>
            </a:r>
            <a:r>
              <a:rPr sz="950" spc="-50" dirty="0">
                <a:latin typeface="Times New Roman"/>
                <a:cs typeface="Times New Roman"/>
              </a:rPr>
              <a:t>2</a:t>
            </a:r>
            <a:r>
              <a:rPr sz="950" dirty="0">
                <a:latin typeface="Times New Roman"/>
                <a:cs typeface="Times New Roman"/>
              </a:rPr>
              <a:t>	</a:t>
            </a:r>
            <a:r>
              <a:rPr sz="3675" baseline="1133" dirty="0">
                <a:latin typeface="Symbol"/>
                <a:cs typeface="Symbol"/>
              </a:rPr>
              <a:t></a:t>
            </a:r>
            <a:r>
              <a:rPr sz="3675" spc="525" baseline="1133" dirty="0">
                <a:latin typeface="Times New Roman"/>
                <a:cs typeface="Times New Roman"/>
              </a:rPr>
              <a:t> </a:t>
            </a:r>
            <a:r>
              <a:rPr sz="950" dirty="0">
                <a:latin typeface="Times New Roman"/>
                <a:cs typeface="Times New Roman"/>
              </a:rPr>
              <a:t>2 </a:t>
            </a:r>
            <a:r>
              <a:rPr sz="950" i="1" spc="-50" dirty="0">
                <a:latin typeface="Times New Roman"/>
                <a:cs typeface="Times New Roman"/>
              </a:rPr>
              <a:t>j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81668" y="3756321"/>
            <a:ext cx="1442720" cy="5226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90"/>
              </a:spcBef>
              <a:tabLst>
                <a:tab pos="434340" algn="l"/>
                <a:tab pos="851535" algn="l"/>
                <a:tab pos="1164590" algn="l"/>
              </a:tabLst>
            </a:pPr>
            <a:r>
              <a:rPr sz="1650" b="1" dirty="0">
                <a:latin typeface="Times New Roman"/>
                <a:cs typeface="Times New Roman"/>
              </a:rPr>
              <a:t>e</a:t>
            </a:r>
            <a:r>
              <a:rPr sz="2475" baseline="3367" dirty="0">
                <a:latin typeface="Symbol"/>
                <a:cs typeface="Symbol"/>
              </a:rPr>
              <a:t></a:t>
            </a:r>
            <a:r>
              <a:rPr sz="2475" spc="-225" baseline="3367" dirty="0">
                <a:latin typeface="Times New Roman"/>
                <a:cs typeface="Times New Roman"/>
              </a:rPr>
              <a:t> </a:t>
            </a:r>
            <a:r>
              <a:rPr sz="1650" b="1" spc="-50" dirty="0">
                <a:latin typeface="Times New Roman"/>
                <a:cs typeface="Times New Roman"/>
              </a:rPr>
              <a:t>e</a:t>
            </a:r>
            <a:r>
              <a:rPr sz="1650" b="1" dirty="0">
                <a:latin typeface="Times New Roman"/>
                <a:cs typeface="Times New Roman"/>
              </a:rPr>
              <a:t>	</a:t>
            </a:r>
            <a:r>
              <a:rPr sz="1650" spc="-50" dirty="0">
                <a:latin typeface="Symbol"/>
                <a:cs typeface="Symbol"/>
              </a:rPr>
              <a:t></a:t>
            </a:r>
            <a:r>
              <a:rPr sz="1650" dirty="0">
                <a:latin typeface="Times New Roman"/>
                <a:cs typeface="Times New Roman"/>
              </a:rPr>
              <a:t>	</a:t>
            </a:r>
            <a:r>
              <a:rPr sz="1650" i="1" spc="-50" dirty="0">
                <a:latin typeface="Times New Roman"/>
                <a:cs typeface="Times New Roman"/>
              </a:rPr>
              <a:t>e</a:t>
            </a:r>
            <a:r>
              <a:rPr sz="1650" i="1" dirty="0">
                <a:latin typeface="Times New Roman"/>
                <a:cs typeface="Times New Roman"/>
              </a:rPr>
              <a:t>	</a:t>
            </a:r>
            <a:r>
              <a:rPr sz="1650" dirty="0">
                <a:latin typeface="Symbol"/>
                <a:cs typeface="Symbol"/>
              </a:rPr>
              <a:t></a:t>
            </a:r>
            <a:r>
              <a:rPr sz="1650" spc="-160" dirty="0">
                <a:latin typeface="Times New Roman"/>
                <a:cs typeface="Times New Roman"/>
              </a:rPr>
              <a:t> </a:t>
            </a:r>
            <a:r>
              <a:rPr sz="1650" spc="-50" dirty="0"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  <a:p>
            <a:pPr marL="46355" algn="ctr">
              <a:lnSpc>
                <a:spcPct val="100000"/>
              </a:lnSpc>
              <a:spcBef>
                <a:spcPts val="295"/>
              </a:spcBef>
            </a:pPr>
            <a:r>
              <a:rPr sz="950" i="1" dirty="0">
                <a:latin typeface="Times New Roman"/>
                <a:cs typeface="Times New Roman"/>
              </a:rPr>
              <a:t>j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950" spc="-35" dirty="0">
                <a:latin typeface="Symbol"/>
                <a:cs typeface="Symbol"/>
              </a:rPr>
              <a:t></a:t>
            </a:r>
            <a:r>
              <a:rPr sz="950" spc="-35" dirty="0">
                <a:latin typeface="Times New Roman"/>
                <a:cs typeface="Times New Roman"/>
              </a:rPr>
              <a:t>1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45634" y="4697115"/>
            <a:ext cx="384810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00990" algn="l"/>
              </a:tabLst>
            </a:pPr>
            <a:r>
              <a:rPr sz="1100" i="1" spc="-50" dirty="0">
                <a:latin typeface="Times New Roman"/>
                <a:cs typeface="Times New Roman"/>
              </a:rPr>
              <a:t>p</a:t>
            </a:r>
            <a:r>
              <a:rPr sz="1100" i="1" dirty="0">
                <a:latin typeface="Times New Roman"/>
                <a:cs typeface="Times New Roman"/>
              </a:rPr>
              <a:t>	</a:t>
            </a:r>
            <a:r>
              <a:rPr sz="1100" i="1" spc="-50" dirty="0">
                <a:latin typeface="Times New Roman"/>
                <a:cs typeface="Times New Roman"/>
              </a:rPr>
              <a:t>p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4861" y="4483132"/>
            <a:ext cx="8138795" cy="895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along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additional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constraint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these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two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uncorrelated.</a:t>
            </a:r>
            <a:endParaRPr sz="1600">
              <a:latin typeface="Tahoma"/>
              <a:cs typeface="Tahoma"/>
            </a:endParaRPr>
          </a:p>
          <a:p>
            <a:pPr marL="28575" algn="ctr">
              <a:lnSpc>
                <a:spcPct val="100000"/>
              </a:lnSpc>
              <a:spcBef>
                <a:spcPts val="40"/>
              </a:spcBef>
            </a:pPr>
            <a:r>
              <a:rPr sz="1900" spc="-20" dirty="0">
                <a:latin typeface="Leelawadee UI"/>
                <a:cs typeface="Leelawadee UI"/>
              </a:rPr>
              <a:t>cov(</a:t>
            </a:r>
            <a:r>
              <a:rPr sz="1900" b="1" spc="-20" dirty="0">
                <a:latin typeface="Times New Roman"/>
                <a:cs typeface="Times New Roman"/>
              </a:rPr>
              <a:t>Y</a:t>
            </a:r>
            <a:r>
              <a:rPr sz="1650" spc="-30" baseline="-25252" dirty="0">
                <a:latin typeface="Times New Roman"/>
                <a:cs typeface="Times New Roman"/>
              </a:rPr>
              <a:t>1</a:t>
            </a:r>
            <a:r>
              <a:rPr sz="1650" spc="-179" baseline="-2525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,</a:t>
            </a:r>
            <a:r>
              <a:rPr sz="1900" spc="-240" dirty="0">
                <a:latin typeface="Times New Roman"/>
                <a:cs typeface="Times New Roman"/>
              </a:rPr>
              <a:t> </a:t>
            </a:r>
            <a:r>
              <a:rPr sz="1900" b="1" spc="-10" dirty="0">
                <a:latin typeface="Times New Roman"/>
                <a:cs typeface="Times New Roman"/>
              </a:rPr>
              <a:t>Y</a:t>
            </a:r>
            <a:r>
              <a:rPr sz="1650" spc="-15" baseline="-25252" dirty="0">
                <a:latin typeface="Times New Roman"/>
                <a:cs typeface="Times New Roman"/>
              </a:rPr>
              <a:t>2</a:t>
            </a:r>
            <a:r>
              <a:rPr sz="1650" spc="-60" baseline="-2525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4275" spc="97" baseline="-8771" dirty="0">
                <a:latin typeface="Symbol"/>
                <a:cs typeface="Symbol"/>
              </a:rPr>
              <a:t></a:t>
            </a:r>
            <a:r>
              <a:rPr sz="1900" i="1" spc="65" dirty="0">
                <a:latin typeface="Times New Roman"/>
                <a:cs typeface="Times New Roman"/>
              </a:rPr>
              <a:t>e</a:t>
            </a:r>
            <a:r>
              <a:rPr sz="1650" spc="97" baseline="-25252" dirty="0">
                <a:latin typeface="Times New Roman"/>
                <a:cs typeface="Times New Roman"/>
              </a:rPr>
              <a:t>1</a:t>
            </a:r>
            <a:r>
              <a:rPr sz="1650" i="1" spc="97" baseline="-25252" dirty="0">
                <a:latin typeface="Times New Roman"/>
                <a:cs typeface="Times New Roman"/>
              </a:rPr>
              <a:t>k</a:t>
            </a:r>
            <a:r>
              <a:rPr sz="1650" i="1" spc="-89" baseline="-25252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e</a:t>
            </a:r>
            <a:r>
              <a:rPr sz="1650" baseline="-25252" dirty="0">
                <a:latin typeface="Times New Roman"/>
                <a:cs typeface="Times New Roman"/>
              </a:rPr>
              <a:t>2</a:t>
            </a:r>
            <a:r>
              <a:rPr sz="1650" i="1" baseline="-25252" dirty="0">
                <a:latin typeface="Times New Roman"/>
                <a:cs typeface="Times New Roman"/>
              </a:rPr>
              <a:t>l</a:t>
            </a:r>
            <a:r>
              <a:rPr sz="2000" dirty="0">
                <a:latin typeface="Symbol"/>
                <a:cs typeface="Symbol"/>
              </a:rPr>
              <a:t></a:t>
            </a:r>
            <a:r>
              <a:rPr sz="2000" spc="-200" dirty="0">
                <a:latin typeface="Times New Roman"/>
                <a:cs typeface="Times New Roman"/>
              </a:rPr>
              <a:t> </a:t>
            </a:r>
            <a:r>
              <a:rPr sz="1650" i="1" baseline="-25252" dirty="0">
                <a:latin typeface="Times New Roman"/>
                <a:cs typeface="Times New Roman"/>
              </a:rPr>
              <a:t>kl</a:t>
            </a:r>
            <a:r>
              <a:rPr sz="1650" i="1" spc="179" baseline="-25252" dirty="0">
                <a:latin typeface="Times New Roman"/>
                <a:cs typeface="Times New Roman"/>
              </a:rPr>
              <a:t> 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-50" dirty="0">
                <a:latin typeface="Times New Roman"/>
                <a:cs typeface="Times New Roman"/>
              </a:rPr>
              <a:t> </a:t>
            </a:r>
            <a:r>
              <a:rPr sz="1900" b="1" spc="-80" dirty="0">
                <a:latin typeface="Times New Roman"/>
                <a:cs typeface="Times New Roman"/>
              </a:rPr>
              <a:t>e</a:t>
            </a:r>
            <a:r>
              <a:rPr sz="1650" spc="-120" baseline="-25252" dirty="0">
                <a:latin typeface="Times New Roman"/>
                <a:cs typeface="Times New Roman"/>
              </a:rPr>
              <a:t>1</a:t>
            </a:r>
            <a:r>
              <a:rPr sz="2850" spc="-120" baseline="2923" dirty="0">
                <a:latin typeface="Symbol"/>
                <a:cs typeface="Symbol"/>
              </a:rPr>
              <a:t></a:t>
            </a:r>
            <a:r>
              <a:rPr sz="2850" spc="569" baseline="2923" dirty="0">
                <a:latin typeface="Times New Roman"/>
                <a:cs typeface="Times New Roman"/>
              </a:rPr>
              <a:t> </a:t>
            </a:r>
            <a:r>
              <a:rPr sz="4275" spc="142" baseline="-8771" dirty="0">
                <a:latin typeface="Symbol"/>
                <a:cs typeface="Symbol"/>
              </a:rPr>
              <a:t></a:t>
            </a:r>
            <a:r>
              <a:rPr sz="1900" b="1" spc="95" dirty="0">
                <a:latin typeface="Times New Roman"/>
                <a:cs typeface="Times New Roman"/>
              </a:rPr>
              <a:t>e</a:t>
            </a:r>
            <a:r>
              <a:rPr sz="1650" spc="142" baseline="-25252" dirty="0">
                <a:latin typeface="Leelawadee UI"/>
                <a:cs typeface="Leelawadee UI"/>
              </a:rPr>
              <a:t>2</a:t>
            </a:r>
            <a:r>
              <a:rPr sz="1650" spc="622" baseline="-25252" dirty="0">
                <a:latin typeface="Leelawadee UI"/>
                <a:cs typeface="Leelawadee UI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-20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0</a:t>
            </a:r>
            <a:endParaRPr sz="1900">
              <a:latin typeface="Times New Roman"/>
              <a:cs typeface="Times New Roman"/>
            </a:endParaRPr>
          </a:p>
          <a:p>
            <a:pPr marR="841375" algn="ctr">
              <a:lnSpc>
                <a:spcPct val="100000"/>
              </a:lnSpc>
              <a:spcBef>
                <a:spcPts val="150"/>
              </a:spcBef>
            </a:pPr>
            <a:r>
              <a:rPr sz="1100" i="1" dirty="0">
                <a:latin typeface="Times New Roman"/>
                <a:cs typeface="Times New Roman"/>
              </a:rPr>
              <a:t>k</a:t>
            </a:r>
            <a:r>
              <a:rPr sz="1100" i="1" spc="-13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Symbol"/>
                <a:cs typeface="Symbol"/>
              </a:rPr>
              <a:t></a:t>
            </a:r>
            <a:r>
              <a:rPr sz="1100" dirty="0">
                <a:latin typeface="Times New Roman"/>
                <a:cs typeface="Times New Roman"/>
              </a:rPr>
              <a:t>1</a:t>
            </a:r>
            <a:r>
              <a:rPr sz="1100" spc="290" dirty="0">
                <a:latin typeface="Times New Roman"/>
                <a:cs typeface="Times New Roman"/>
              </a:rPr>
              <a:t> </a:t>
            </a:r>
            <a:r>
              <a:rPr sz="1100" i="1" dirty="0">
                <a:latin typeface="Times New Roman"/>
                <a:cs typeface="Times New Roman"/>
              </a:rPr>
              <a:t>l</a:t>
            </a:r>
            <a:r>
              <a:rPr sz="1100" i="1" spc="-155" dirty="0">
                <a:latin typeface="Times New Roman"/>
                <a:cs typeface="Times New Roman"/>
              </a:rPr>
              <a:t> </a:t>
            </a:r>
            <a:r>
              <a:rPr sz="1100" spc="-35" dirty="0">
                <a:latin typeface="Symbol"/>
                <a:cs typeface="Symbol"/>
              </a:rPr>
              <a:t></a:t>
            </a:r>
            <a:r>
              <a:rPr sz="1100" spc="-35" dirty="0"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1673" y="5517260"/>
            <a:ext cx="8281670" cy="831850"/>
          </a:xfrm>
          <a:prstGeom prst="rect">
            <a:avLst/>
          </a:prstGeom>
          <a:ln w="12700">
            <a:solidFill>
              <a:srgbClr val="7AA62B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90805" marR="83185" algn="just">
              <a:lnSpc>
                <a:spcPct val="100000"/>
              </a:lnSpc>
              <a:spcBef>
                <a:spcPts val="325"/>
              </a:spcBef>
            </a:pPr>
            <a:r>
              <a:rPr sz="1600" dirty="0">
                <a:solidFill>
                  <a:srgbClr val="0096DC"/>
                </a:solidFill>
                <a:latin typeface="Tahoma"/>
                <a:cs typeface="Tahoma"/>
              </a:rPr>
              <a:t>All</a:t>
            </a:r>
            <a:r>
              <a:rPr sz="1600" spc="23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96DC"/>
                </a:solidFill>
                <a:latin typeface="Tahoma"/>
                <a:cs typeface="Tahoma"/>
              </a:rPr>
              <a:t>subsequent</a:t>
            </a:r>
            <a:r>
              <a:rPr sz="1600" spc="22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96DC"/>
                </a:solidFill>
                <a:latin typeface="Tahoma"/>
                <a:cs typeface="Tahoma"/>
              </a:rPr>
              <a:t>principal</a:t>
            </a:r>
            <a:r>
              <a:rPr sz="1600" spc="24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96DC"/>
                </a:solidFill>
                <a:latin typeface="Tahoma"/>
                <a:cs typeface="Tahoma"/>
              </a:rPr>
              <a:t>components</a:t>
            </a:r>
            <a:r>
              <a:rPr sz="1600" spc="23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145" dirty="0">
                <a:solidFill>
                  <a:srgbClr val="0096DC"/>
                </a:solidFill>
                <a:latin typeface="Tahoma"/>
                <a:cs typeface="Tahoma"/>
              </a:rPr>
              <a:t>have</a:t>
            </a:r>
            <a:r>
              <a:rPr sz="1600" spc="23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96DC"/>
                </a:solidFill>
                <a:latin typeface="Tahoma"/>
                <a:cs typeface="Tahoma"/>
              </a:rPr>
              <a:t>this</a:t>
            </a:r>
            <a:r>
              <a:rPr sz="1600" spc="24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96DC"/>
                </a:solidFill>
                <a:latin typeface="Tahoma"/>
                <a:cs typeface="Tahoma"/>
              </a:rPr>
              <a:t>same</a:t>
            </a:r>
            <a:r>
              <a:rPr sz="1600" spc="23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96DC"/>
                </a:solidFill>
                <a:latin typeface="Tahoma"/>
                <a:cs typeface="Tahoma"/>
              </a:rPr>
              <a:t>property</a:t>
            </a:r>
            <a:r>
              <a:rPr sz="1600" spc="24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96DC"/>
                </a:solidFill>
                <a:latin typeface="Tahoma"/>
                <a:cs typeface="Tahoma"/>
              </a:rPr>
              <a:t>–</a:t>
            </a:r>
            <a:r>
              <a:rPr sz="1600" spc="23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96DC"/>
                </a:solidFill>
                <a:latin typeface="Tahoma"/>
                <a:cs typeface="Tahoma"/>
              </a:rPr>
              <a:t>they</a:t>
            </a:r>
            <a:r>
              <a:rPr sz="1600" spc="22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96DC"/>
                </a:solidFill>
                <a:latin typeface="Tahoma"/>
                <a:cs typeface="Tahoma"/>
              </a:rPr>
              <a:t>are</a:t>
            </a:r>
            <a:r>
              <a:rPr sz="1600" spc="24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0096DC"/>
                </a:solidFill>
                <a:latin typeface="Tahoma"/>
                <a:cs typeface="Tahoma"/>
              </a:rPr>
              <a:t>linear </a:t>
            </a:r>
            <a:r>
              <a:rPr sz="1600" spc="100" dirty="0">
                <a:solidFill>
                  <a:srgbClr val="0096DC"/>
                </a:solidFill>
                <a:latin typeface="Tahoma"/>
                <a:cs typeface="Tahoma"/>
              </a:rPr>
              <a:t>combinations</a:t>
            </a:r>
            <a:r>
              <a:rPr sz="1600" spc="-3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96DC"/>
                </a:solidFill>
                <a:latin typeface="Tahoma"/>
                <a:cs typeface="Tahoma"/>
              </a:rPr>
              <a:t>that</a:t>
            </a:r>
            <a:r>
              <a:rPr sz="1600" spc="-4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165" dirty="0">
                <a:solidFill>
                  <a:srgbClr val="0096DC"/>
                </a:solidFill>
                <a:latin typeface="Tahoma"/>
                <a:cs typeface="Tahoma"/>
              </a:rPr>
              <a:t>account</a:t>
            </a:r>
            <a:r>
              <a:rPr sz="1600" spc="-4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96DC"/>
                </a:solidFill>
                <a:latin typeface="Tahoma"/>
                <a:cs typeface="Tahoma"/>
              </a:rPr>
              <a:t>for</a:t>
            </a:r>
            <a:r>
              <a:rPr sz="1600" spc="-4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96DC"/>
                </a:solidFill>
                <a:latin typeface="Tahoma"/>
                <a:cs typeface="Tahoma"/>
              </a:rPr>
              <a:t>as</a:t>
            </a:r>
            <a:r>
              <a:rPr sz="1600" spc="-3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145" dirty="0">
                <a:solidFill>
                  <a:srgbClr val="0096DC"/>
                </a:solidFill>
                <a:latin typeface="Tahoma"/>
                <a:cs typeface="Tahoma"/>
              </a:rPr>
              <a:t>much</a:t>
            </a:r>
            <a:r>
              <a:rPr sz="1600" spc="-3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96DC"/>
                </a:solidFill>
                <a:latin typeface="Tahoma"/>
                <a:cs typeface="Tahoma"/>
              </a:rPr>
              <a:t>of</a:t>
            </a:r>
            <a:r>
              <a:rPr sz="1600" spc="-4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96DC"/>
                </a:solidFill>
                <a:latin typeface="Tahoma"/>
                <a:cs typeface="Tahoma"/>
              </a:rPr>
              <a:t>the</a:t>
            </a:r>
            <a:r>
              <a:rPr sz="1600" spc="-3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96DC"/>
                </a:solidFill>
                <a:latin typeface="Tahoma"/>
                <a:cs typeface="Tahoma"/>
              </a:rPr>
              <a:t>remaining</a:t>
            </a:r>
            <a:r>
              <a:rPr sz="1600" spc="-3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96DC"/>
                </a:solidFill>
                <a:latin typeface="Tahoma"/>
                <a:cs typeface="Tahoma"/>
              </a:rPr>
              <a:t>variation</a:t>
            </a:r>
            <a:r>
              <a:rPr sz="1600" spc="-3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96DC"/>
                </a:solidFill>
                <a:latin typeface="Tahoma"/>
                <a:cs typeface="Tahoma"/>
              </a:rPr>
              <a:t>as</a:t>
            </a:r>
            <a:r>
              <a:rPr sz="1600" spc="-4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96DC"/>
                </a:solidFill>
                <a:latin typeface="Tahoma"/>
                <a:cs typeface="Tahoma"/>
              </a:rPr>
              <a:t>possible</a:t>
            </a:r>
            <a:r>
              <a:rPr sz="1600" spc="-3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145" dirty="0">
                <a:solidFill>
                  <a:srgbClr val="0096DC"/>
                </a:solidFill>
                <a:latin typeface="Tahoma"/>
                <a:cs typeface="Tahoma"/>
              </a:rPr>
              <a:t>and </a:t>
            </a:r>
            <a:r>
              <a:rPr sz="1600" spc="80" dirty="0">
                <a:solidFill>
                  <a:srgbClr val="0096DC"/>
                </a:solidFill>
                <a:latin typeface="Tahoma"/>
                <a:cs typeface="Tahoma"/>
              </a:rPr>
              <a:t>they</a:t>
            </a:r>
            <a:r>
              <a:rPr sz="1600" spc="-4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96DC"/>
                </a:solidFill>
                <a:latin typeface="Tahoma"/>
                <a:cs typeface="Tahoma"/>
              </a:rPr>
              <a:t>are</a:t>
            </a:r>
            <a:r>
              <a:rPr sz="1600" spc="-4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96DC"/>
                </a:solidFill>
                <a:latin typeface="Tahoma"/>
                <a:cs typeface="Tahoma"/>
              </a:rPr>
              <a:t>not</a:t>
            </a:r>
            <a:r>
              <a:rPr sz="1600" spc="-4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96DC"/>
                </a:solidFill>
                <a:latin typeface="Tahoma"/>
                <a:cs typeface="Tahoma"/>
              </a:rPr>
              <a:t>correlated</a:t>
            </a:r>
            <a:r>
              <a:rPr sz="1600" spc="-3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96DC"/>
                </a:solidFill>
                <a:latin typeface="Tahoma"/>
                <a:cs typeface="Tahoma"/>
              </a:rPr>
              <a:t>with</a:t>
            </a:r>
            <a:r>
              <a:rPr sz="1600" spc="-4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96DC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96DC"/>
                </a:solidFill>
                <a:latin typeface="Tahoma"/>
                <a:cs typeface="Tahoma"/>
              </a:rPr>
              <a:t>other</a:t>
            </a:r>
            <a:r>
              <a:rPr sz="1600" spc="-4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96DC"/>
                </a:solidFill>
                <a:latin typeface="Tahoma"/>
                <a:cs typeface="Tahoma"/>
              </a:rPr>
              <a:t>principal</a:t>
            </a:r>
            <a:r>
              <a:rPr sz="1600" spc="-3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96DC"/>
                </a:solidFill>
                <a:latin typeface="Tahoma"/>
                <a:cs typeface="Tahoma"/>
              </a:rPr>
              <a:t>components.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1065" y="634339"/>
            <a:ext cx="22618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The</a:t>
            </a:r>
            <a:r>
              <a:rPr spc="-55" dirty="0"/>
              <a:t> </a:t>
            </a:r>
            <a:r>
              <a:rPr spc="-65" dirty="0"/>
              <a:t>Math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598109" y="1287678"/>
            <a:ext cx="7862570" cy="4798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600" b="1" i="1" spc="-165" dirty="0">
                <a:solidFill>
                  <a:srgbClr val="00338D"/>
                </a:solidFill>
                <a:latin typeface="Verdana"/>
                <a:cs typeface="Verdana"/>
              </a:rPr>
              <a:t>Finding</a:t>
            </a:r>
            <a:r>
              <a:rPr sz="1600" b="1" i="1" spc="-7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b="1" i="1" spc="-170" dirty="0">
                <a:solidFill>
                  <a:srgbClr val="00338D"/>
                </a:solidFill>
                <a:latin typeface="Verdana"/>
                <a:cs typeface="Verdana"/>
              </a:rPr>
              <a:t>the</a:t>
            </a:r>
            <a:r>
              <a:rPr sz="1600" b="1" i="1" spc="-8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b="1" i="1" spc="-130" dirty="0">
                <a:solidFill>
                  <a:srgbClr val="00338D"/>
                </a:solidFill>
                <a:latin typeface="Verdana"/>
                <a:cs typeface="Verdana"/>
              </a:rPr>
              <a:t>coefficients</a:t>
            </a:r>
            <a:r>
              <a:rPr sz="1600" b="1" i="1" spc="-9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b="1" i="1" spc="-70" dirty="0">
                <a:solidFill>
                  <a:srgbClr val="00338D"/>
                </a:solidFill>
                <a:latin typeface="Verdana"/>
                <a:cs typeface="Verdana"/>
              </a:rPr>
              <a:t>e</a:t>
            </a:r>
            <a:r>
              <a:rPr sz="1100" b="1" i="1" spc="-70" dirty="0">
                <a:solidFill>
                  <a:srgbClr val="00338D"/>
                </a:solidFill>
                <a:latin typeface="Verdana"/>
                <a:cs typeface="Verdana"/>
              </a:rPr>
              <a:t>ij</a:t>
            </a:r>
            <a:r>
              <a:rPr sz="1100" b="1" i="1" spc="9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b="1" i="1" spc="-210" dirty="0">
                <a:solidFill>
                  <a:srgbClr val="00338D"/>
                </a:solidFill>
                <a:latin typeface="Verdana"/>
                <a:cs typeface="Verdana"/>
              </a:rPr>
              <a:t>for</a:t>
            </a:r>
            <a:r>
              <a:rPr sz="1600" b="1" i="1" spc="-9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b="1" i="1" dirty="0">
                <a:solidFill>
                  <a:srgbClr val="00338D"/>
                </a:solidFill>
                <a:latin typeface="Verdana"/>
                <a:cs typeface="Verdana"/>
              </a:rPr>
              <a:t>a</a:t>
            </a:r>
            <a:r>
              <a:rPr sz="1600" b="1" i="1" spc="-8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b="1" i="1" spc="-130" dirty="0">
                <a:solidFill>
                  <a:srgbClr val="00338D"/>
                </a:solidFill>
                <a:latin typeface="Verdana"/>
                <a:cs typeface="Verdana"/>
              </a:rPr>
              <a:t>principal</a:t>
            </a:r>
            <a:r>
              <a:rPr sz="1600" b="1" i="1" spc="-5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b="1" i="1" spc="-10" dirty="0">
                <a:solidFill>
                  <a:srgbClr val="00338D"/>
                </a:solidFill>
                <a:latin typeface="Verdana"/>
                <a:cs typeface="Verdana"/>
              </a:rPr>
              <a:t>component?</a:t>
            </a:r>
            <a:endParaRPr sz="1600">
              <a:latin typeface="Verdana"/>
              <a:cs typeface="Verdana"/>
            </a:endParaRPr>
          </a:p>
          <a:p>
            <a:pPr marL="279400" marR="540385" indent="-228600">
              <a:lnSpc>
                <a:spcPct val="150000"/>
              </a:lnSpc>
              <a:spcBef>
                <a:spcPts val="625"/>
              </a:spcBef>
              <a:buFont typeface="Arial MT"/>
              <a:buChar char="•"/>
              <a:tabLst>
                <a:tab pos="279400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solution</a:t>
            </a:r>
            <a:r>
              <a:rPr sz="16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involves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eigenvalues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eigenvectors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variance- </a:t>
            </a:r>
            <a:r>
              <a:rPr sz="1600" spc="145" dirty="0">
                <a:solidFill>
                  <a:srgbClr val="00338D"/>
                </a:solidFill>
                <a:latin typeface="Tahoma"/>
                <a:cs typeface="Tahoma"/>
              </a:rPr>
              <a:t>covariance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matrix.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338D"/>
              </a:buClr>
              <a:buFont typeface="Arial MT"/>
              <a:buChar char="•"/>
            </a:pPr>
            <a:endParaRPr sz="1600">
              <a:latin typeface="Tahoma"/>
              <a:cs typeface="Tahoma"/>
            </a:endParaRPr>
          </a:p>
          <a:p>
            <a:pPr marL="279400" indent="-228600">
              <a:lnSpc>
                <a:spcPct val="100000"/>
              </a:lnSpc>
              <a:buFont typeface="Arial MT"/>
              <a:buChar char="•"/>
              <a:tabLst>
                <a:tab pos="279400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Let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λ</a:t>
            </a:r>
            <a:r>
              <a:rPr sz="1000" dirty="0">
                <a:solidFill>
                  <a:srgbClr val="00338D"/>
                </a:solidFill>
                <a:latin typeface="Tahoma"/>
                <a:cs typeface="Tahoma"/>
              </a:rPr>
              <a:t>1</a:t>
            </a:r>
            <a:r>
              <a:rPr sz="1000" spc="1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through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λ</a:t>
            </a:r>
            <a:r>
              <a:rPr sz="1000" spc="90" dirty="0">
                <a:solidFill>
                  <a:srgbClr val="00338D"/>
                </a:solidFill>
                <a:latin typeface="Tahoma"/>
                <a:cs typeface="Tahoma"/>
              </a:rPr>
              <a:t>p</a:t>
            </a:r>
            <a:r>
              <a:rPr sz="1000" spc="1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00338D"/>
                </a:solidFill>
                <a:latin typeface="Tahoma"/>
                <a:cs typeface="Tahoma"/>
              </a:rPr>
              <a:t>denote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eigenvalues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variance-</a:t>
            </a:r>
            <a:r>
              <a:rPr sz="1600" spc="145" dirty="0">
                <a:solidFill>
                  <a:srgbClr val="00338D"/>
                </a:solidFill>
                <a:latin typeface="Tahoma"/>
                <a:cs typeface="Tahoma"/>
              </a:rPr>
              <a:t>covariance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matrix.</a:t>
            </a:r>
            <a:endParaRPr sz="1600">
              <a:latin typeface="Tahoma"/>
              <a:cs typeface="Tahoma"/>
            </a:endParaRPr>
          </a:p>
          <a:p>
            <a:pPr marL="279400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These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ordered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so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λ</a:t>
            </a:r>
            <a:r>
              <a:rPr sz="1000" dirty="0">
                <a:solidFill>
                  <a:srgbClr val="00338D"/>
                </a:solidFill>
                <a:latin typeface="Tahoma"/>
                <a:cs typeface="Tahoma"/>
              </a:rPr>
              <a:t>1</a:t>
            </a:r>
            <a:r>
              <a:rPr sz="1000" spc="1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has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largest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eigenvalue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λ</a:t>
            </a:r>
            <a:r>
              <a:rPr sz="1000" spc="90" dirty="0">
                <a:solidFill>
                  <a:srgbClr val="00338D"/>
                </a:solidFill>
                <a:latin typeface="Tahoma"/>
                <a:cs typeface="Tahoma"/>
              </a:rPr>
              <a:t>p</a:t>
            </a:r>
            <a:r>
              <a:rPr sz="1000" spc="1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smallest.</a:t>
            </a:r>
            <a:endParaRPr sz="1600">
              <a:latin typeface="Tahoma"/>
              <a:cs typeface="Tahoma"/>
            </a:endParaRPr>
          </a:p>
          <a:p>
            <a:pPr marL="279400" marR="35560" indent="-229235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79400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Let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vectors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e</a:t>
            </a:r>
            <a:r>
              <a:rPr sz="1000" spc="100" dirty="0">
                <a:solidFill>
                  <a:srgbClr val="00338D"/>
                </a:solidFill>
                <a:latin typeface="Tahoma"/>
                <a:cs typeface="Tahoma"/>
              </a:rPr>
              <a:t>1</a:t>
            </a:r>
            <a:r>
              <a:rPr sz="1000" spc="1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through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65" dirty="0">
                <a:solidFill>
                  <a:srgbClr val="00338D"/>
                </a:solidFill>
                <a:latin typeface="Tahoma"/>
                <a:cs typeface="Tahoma"/>
              </a:rPr>
              <a:t>e</a:t>
            </a:r>
            <a:r>
              <a:rPr sz="1000" spc="165" dirty="0">
                <a:solidFill>
                  <a:srgbClr val="00338D"/>
                </a:solidFill>
                <a:latin typeface="Tahoma"/>
                <a:cs typeface="Tahoma"/>
              </a:rPr>
              <a:t>p</a:t>
            </a:r>
            <a:r>
              <a:rPr sz="1000" spc="1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00338D"/>
                </a:solidFill>
                <a:latin typeface="Tahoma"/>
                <a:cs typeface="Tahoma"/>
              </a:rPr>
              <a:t>denote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corresponding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eigenvectors.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30" dirty="0">
                <a:solidFill>
                  <a:srgbClr val="00338D"/>
                </a:solidFill>
                <a:latin typeface="Tahoma"/>
                <a:cs typeface="Tahoma"/>
              </a:rPr>
              <a:t>It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turns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out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elements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these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eigenvectors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coefficients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our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principal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components.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338D"/>
              </a:buClr>
              <a:buFont typeface="Arial MT"/>
              <a:buChar char="•"/>
            </a:pPr>
            <a:endParaRPr sz="1600">
              <a:latin typeface="Tahoma"/>
              <a:cs typeface="Tahoma"/>
            </a:endParaRPr>
          </a:p>
          <a:p>
            <a:pPr marL="279400" indent="-228600">
              <a:lnSpc>
                <a:spcPct val="100000"/>
              </a:lnSpc>
              <a:buFont typeface="Arial MT"/>
              <a:buChar char="•"/>
              <a:tabLst>
                <a:tab pos="279400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i="1" spc="-95" dirty="0">
                <a:solidFill>
                  <a:srgbClr val="00338D"/>
                </a:solidFill>
                <a:latin typeface="Verdana"/>
                <a:cs typeface="Verdana"/>
              </a:rPr>
              <a:t>ith</a:t>
            </a:r>
            <a:r>
              <a:rPr sz="1600" i="1" spc="-10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principal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5" dirty="0">
                <a:solidFill>
                  <a:srgbClr val="00338D"/>
                </a:solidFill>
                <a:latin typeface="Tahoma"/>
                <a:cs typeface="Tahoma"/>
              </a:rPr>
              <a:t>equal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i="1" spc="-90" dirty="0">
                <a:solidFill>
                  <a:srgbClr val="00338D"/>
                </a:solidFill>
                <a:latin typeface="Verdana"/>
                <a:cs typeface="Verdana"/>
              </a:rPr>
              <a:t>ith</a:t>
            </a:r>
            <a:r>
              <a:rPr sz="1600" i="1" spc="-10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eigenvalue.</a:t>
            </a:r>
            <a:endParaRPr sz="1600">
              <a:latin typeface="Tahoma"/>
              <a:cs typeface="Tahoma"/>
            </a:endParaRPr>
          </a:p>
          <a:p>
            <a:pPr marL="78740" algn="ctr">
              <a:lnSpc>
                <a:spcPct val="100000"/>
              </a:lnSpc>
              <a:spcBef>
                <a:spcPts val="550"/>
              </a:spcBef>
            </a:pPr>
            <a:r>
              <a:rPr sz="1900" spc="-10" dirty="0">
                <a:latin typeface="Leelawadee UI"/>
                <a:cs typeface="Leelawadee UI"/>
              </a:rPr>
              <a:t>var(</a:t>
            </a:r>
            <a:r>
              <a:rPr sz="1900" b="1" spc="-10" dirty="0">
                <a:latin typeface="Times New Roman"/>
                <a:cs typeface="Times New Roman"/>
              </a:rPr>
              <a:t>Y</a:t>
            </a:r>
            <a:r>
              <a:rPr sz="1650" spc="-15" baseline="-25252" dirty="0">
                <a:latin typeface="Leelawadee UI"/>
                <a:cs typeface="Leelawadee UI"/>
              </a:rPr>
              <a:t>i</a:t>
            </a:r>
            <a:r>
              <a:rPr sz="1650" spc="-97" baseline="-25252" dirty="0">
                <a:latin typeface="Leelawadee UI"/>
                <a:cs typeface="Leelawadee UI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20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60" dirty="0">
                <a:latin typeface="Times New Roman"/>
                <a:cs typeface="Times New Roman"/>
              </a:rPr>
              <a:t> </a:t>
            </a:r>
            <a:r>
              <a:rPr sz="1900" spc="-10" dirty="0">
                <a:latin typeface="Times New Roman"/>
                <a:cs typeface="Times New Roman"/>
              </a:rPr>
              <a:t>var(</a:t>
            </a:r>
            <a:r>
              <a:rPr sz="1900" i="1" spc="-10" dirty="0">
                <a:latin typeface="Times New Roman"/>
                <a:cs typeface="Times New Roman"/>
              </a:rPr>
              <a:t>e</a:t>
            </a:r>
            <a:r>
              <a:rPr sz="1650" i="1" spc="-15" baseline="-25252" dirty="0">
                <a:latin typeface="Times New Roman"/>
                <a:cs typeface="Times New Roman"/>
              </a:rPr>
              <a:t>i</a:t>
            </a:r>
            <a:r>
              <a:rPr sz="1650" spc="-15" baseline="-25252" dirty="0">
                <a:latin typeface="Times New Roman"/>
                <a:cs typeface="Times New Roman"/>
              </a:rPr>
              <a:t>1</a:t>
            </a:r>
            <a:r>
              <a:rPr sz="1650" spc="-89" baseline="-25252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X</a:t>
            </a:r>
            <a:r>
              <a:rPr sz="1900" i="1" spc="-305" dirty="0">
                <a:latin typeface="Times New Roman"/>
                <a:cs typeface="Times New Roman"/>
              </a:rPr>
              <a:t> </a:t>
            </a:r>
            <a:r>
              <a:rPr sz="1650" baseline="-25252" dirty="0">
                <a:latin typeface="Times New Roman"/>
                <a:cs typeface="Times New Roman"/>
              </a:rPr>
              <a:t>1</a:t>
            </a:r>
            <a:r>
              <a:rPr sz="1650" spc="412" baseline="-2525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90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e</a:t>
            </a:r>
            <a:r>
              <a:rPr sz="1650" i="1" baseline="-25252" dirty="0">
                <a:latin typeface="Times New Roman"/>
                <a:cs typeface="Times New Roman"/>
              </a:rPr>
              <a:t>i</a:t>
            </a:r>
            <a:r>
              <a:rPr sz="1650" i="1" spc="-240" baseline="-25252" dirty="0">
                <a:latin typeface="Times New Roman"/>
                <a:cs typeface="Times New Roman"/>
              </a:rPr>
              <a:t> </a:t>
            </a:r>
            <a:r>
              <a:rPr sz="1650" baseline="-25252" dirty="0">
                <a:latin typeface="Times New Roman"/>
                <a:cs typeface="Times New Roman"/>
              </a:rPr>
              <a:t>2</a:t>
            </a:r>
            <a:r>
              <a:rPr sz="1650" spc="44" baseline="-25252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X</a:t>
            </a:r>
            <a:r>
              <a:rPr sz="1900" i="1" spc="-180" dirty="0">
                <a:latin typeface="Times New Roman"/>
                <a:cs typeface="Times New Roman"/>
              </a:rPr>
              <a:t> </a:t>
            </a:r>
            <a:r>
              <a:rPr sz="1650" baseline="-25252" dirty="0">
                <a:latin typeface="Times New Roman"/>
                <a:cs typeface="Times New Roman"/>
              </a:rPr>
              <a:t>2</a:t>
            </a:r>
            <a:r>
              <a:rPr sz="1650" spc="532" baseline="-25252" dirty="0">
                <a:latin typeface="Times New Roman"/>
                <a:cs typeface="Times New Roman"/>
              </a:rPr>
              <a:t> </a:t>
            </a:r>
            <a:r>
              <a:rPr sz="1900" spc="370" dirty="0">
                <a:latin typeface="Symbol"/>
                <a:cs typeface="Symbol"/>
              </a:rPr>
              <a:t></a:t>
            </a:r>
            <a:r>
              <a:rPr sz="1900" spc="370" dirty="0">
                <a:latin typeface="Segoe UI Symbol"/>
                <a:cs typeface="Segoe UI Symbol"/>
              </a:rPr>
              <a:t>…</a:t>
            </a:r>
            <a:r>
              <a:rPr sz="1900" spc="-285" dirty="0">
                <a:latin typeface="Segoe UI Symbol"/>
                <a:cs typeface="Segoe UI Symbol"/>
              </a:rPr>
              <a:t> </a:t>
            </a:r>
            <a:r>
              <a:rPr sz="1900" dirty="0">
                <a:latin typeface="Symbol"/>
                <a:cs typeface="Symbol"/>
              </a:rPr>
              <a:t></a:t>
            </a:r>
            <a:r>
              <a:rPr sz="1900" spc="-90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e</a:t>
            </a:r>
            <a:r>
              <a:rPr sz="1650" i="1" baseline="-25252" dirty="0">
                <a:latin typeface="Times New Roman"/>
                <a:cs typeface="Times New Roman"/>
              </a:rPr>
              <a:t>ip</a:t>
            </a:r>
            <a:r>
              <a:rPr sz="1650" i="1" spc="104" baseline="-25252" dirty="0">
                <a:latin typeface="Times New Roman"/>
                <a:cs typeface="Times New Roman"/>
              </a:rPr>
              <a:t> </a:t>
            </a:r>
            <a:r>
              <a:rPr sz="1900" i="1" dirty="0">
                <a:latin typeface="Times New Roman"/>
                <a:cs typeface="Times New Roman"/>
              </a:rPr>
              <a:t>X</a:t>
            </a:r>
            <a:r>
              <a:rPr sz="1900" i="1" spc="-50" dirty="0">
                <a:latin typeface="Times New Roman"/>
                <a:cs typeface="Times New Roman"/>
              </a:rPr>
              <a:t> </a:t>
            </a:r>
            <a:r>
              <a:rPr sz="1650" i="1" baseline="-25252" dirty="0">
                <a:latin typeface="Times New Roman"/>
                <a:cs typeface="Times New Roman"/>
              </a:rPr>
              <a:t>p</a:t>
            </a:r>
            <a:r>
              <a:rPr sz="1650" i="1" spc="52" baseline="-2525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dirty="0">
                <a:latin typeface="Times New Roman"/>
                <a:cs typeface="Times New Roman"/>
              </a:rPr>
              <a:t> </a:t>
            </a:r>
            <a:r>
              <a:rPr sz="2000" spc="-25" dirty="0">
                <a:latin typeface="Symbol"/>
                <a:cs typeface="Symbol"/>
              </a:rPr>
              <a:t></a:t>
            </a:r>
            <a:r>
              <a:rPr sz="1650" i="1" spc="-37" baseline="-25252" dirty="0">
                <a:latin typeface="Times New Roman"/>
                <a:cs typeface="Times New Roman"/>
              </a:rPr>
              <a:t>i</a:t>
            </a:r>
            <a:endParaRPr sz="1650" baseline="-25252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335"/>
              </a:spcBef>
            </a:pP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Moreover,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principal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uncorrelated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one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another.</a:t>
            </a:r>
            <a:endParaRPr sz="1600">
              <a:latin typeface="Tahoma"/>
              <a:cs typeface="Tahoma"/>
            </a:endParaRPr>
          </a:p>
          <a:p>
            <a:pPr marL="69850" algn="ctr">
              <a:lnSpc>
                <a:spcPct val="100000"/>
              </a:lnSpc>
              <a:spcBef>
                <a:spcPts val="505"/>
              </a:spcBef>
            </a:pPr>
            <a:r>
              <a:rPr sz="1900" dirty="0">
                <a:latin typeface="Leelawadee UI"/>
                <a:cs typeface="Leelawadee UI"/>
              </a:rPr>
              <a:t>cov(</a:t>
            </a:r>
            <a:r>
              <a:rPr sz="1900" b="1" dirty="0">
                <a:latin typeface="Times New Roman"/>
                <a:cs typeface="Times New Roman"/>
              </a:rPr>
              <a:t>Y</a:t>
            </a:r>
            <a:r>
              <a:rPr sz="1650" i="1" baseline="-25252" dirty="0">
                <a:latin typeface="Times New Roman"/>
                <a:cs typeface="Times New Roman"/>
              </a:rPr>
              <a:t>i</a:t>
            </a:r>
            <a:r>
              <a:rPr sz="1650" i="1" spc="7" baseline="-2525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,</a:t>
            </a:r>
            <a:r>
              <a:rPr sz="1900" spc="-240" dirty="0">
                <a:latin typeface="Times New Roman"/>
                <a:cs typeface="Times New Roman"/>
              </a:rPr>
              <a:t> </a:t>
            </a:r>
            <a:r>
              <a:rPr sz="1900" b="1" spc="70" dirty="0">
                <a:latin typeface="Times New Roman"/>
                <a:cs typeface="Times New Roman"/>
              </a:rPr>
              <a:t>Y</a:t>
            </a:r>
            <a:r>
              <a:rPr sz="1650" i="1" spc="104" baseline="-25252" dirty="0">
                <a:latin typeface="Times New Roman"/>
                <a:cs typeface="Times New Roman"/>
              </a:rPr>
              <a:t>j</a:t>
            </a:r>
            <a:r>
              <a:rPr sz="1650" i="1" spc="82" baseline="-25252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Times New Roman"/>
                <a:cs typeface="Times New Roman"/>
              </a:rPr>
              <a:t>)</a:t>
            </a:r>
            <a:r>
              <a:rPr sz="1900" spc="25" dirty="0">
                <a:latin typeface="Times New Roman"/>
                <a:cs typeface="Times New Roman"/>
              </a:rPr>
              <a:t> </a:t>
            </a:r>
            <a:r>
              <a:rPr sz="1900" dirty="0">
                <a:latin typeface="Symbol"/>
                <a:cs typeface="Symbol"/>
              </a:rPr>
              <a:t></a:t>
            </a:r>
            <a:r>
              <a:rPr sz="1900" spc="-5" dirty="0">
                <a:latin typeface="Times New Roman"/>
                <a:cs typeface="Times New Roman"/>
              </a:rPr>
              <a:t> </a:t>
            </a:r>
            <a:r>
              <a:rPr sz="1900" spc="-50" dirty="0">
                <a:latin typeface="Times New Roman"/>
                <a:cs typeface="Times New Roman"/>
              </a:rPr>
              <a:t>0</a:t>
            </a:r>
            <a:endParaRPr sz="1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57878" y="634339"/>
            <a:ext cx="14281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 dirty="0"/>
              <a:t>Notes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72297" y="1284450"/>
            <a:ext cx="7694930" cy="369506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6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All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this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defined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terms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population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variance-</a:t>
            </a:r>
            <a:r>
              <a:rPr sz="1600" spc="145" dirty="0">
                <a:solidFill>
                  <a:srgbClr val="00338D"/>
                </a:solidFill>
                <a:latin typeface="Tahoma"/>
                <a:cs typeface="Tahoma"/>
              </a:rPr>
              <a:t>covariance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matrix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00338D"/>
                </a:solidFill>
                <a:latin typeface="Tahoma"/>
                <a:cs typeface="Tahoma"/>
              </a:rPr>
              <a:t>Σ</a:t>
            </a:r>
            <a:endParaRPr sz="16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  <a:spcBef>
                <a:spcPts val="960"/>
              </a:spcBef>
            </a:pP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which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unknown.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However,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we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10" dirty="0">
                <a:solidFill>
                  <a:srgbClr val="00338D"/>
                </a:solidFill>
                <a:latin typeface="Tahoma"/>
                <a:cs typeface="Tahoma"/>
              </a:rPr>
              <a:t>can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estimate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85" dirty="0">
                <a:solidFill>
                  <a:srgbClr val="00338D"/>
                </a:solidFill>
                <a:latin typeface="Tahoma"/>
                <a:cs typeface="Tahoma"/>
              </a:rPr>
              <a:t>Σ</a:t>
            </a:r>
            <a:r>
              <a:rPr sz="1600" b="1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by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sample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variance-</a:t>
            </a:r>
            <a:r>
              <a:rPr sz="1600" spc="145" dirty="0">
                <a:solidFill>
                  <a:srgbClr val="00338D"/>
                </a:solidFill>
                <a:latin typeface="Tahoma"/>
                <a:cs typeface="Tahoma"/>
              </a:rPr>
              <a:t>covariance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matrix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S.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338D"/>
              </a:buClr>
              <a:buFont typeface="Arial MT"/>
              <a:buChar char="•"/>
            </a:pP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All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corresponding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eigenvalues/eigenvectors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estimated.</a:t>
            </a:r>
            <a:endParaRPr sz="1600">
              <a:latin typeface="Tahoma"/>
              <a:cs typeface="Tahoma"/>
            </a:endParaRPr>
          </a:p>
          <a:p>
            <a:pPr marL="241300" marR="49530" indent="-228600">
              <a:lnSpc>
                <a:spcPct val="15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5" dirty="0">
                <a:solidFill>
                  <a:srgbClr val="00338D"/>
                </a:solidFill>
                <a:latin typeface="Tahoma"/>
                <a:cs typeface="Tahoma"/>
              </a:rPr>
              <a:t>PCA,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we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only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retain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first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i="1" spc="-150" dirty="0">
                <a:solidFill>
                  <a:srgbClr val="00338D"/>
                </a:solidFill>
                <a:latin typeface="Verdana"/>
                <a:cs typeface="Verdana"/>
              </a:rPr>
              <a:t>k</a:t>
            </a:r>
            <a:r>
              <a:rPr sz="1600" i="1" spc="-11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components.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Here,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we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must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balance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two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conflicting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00338D"/>
                </a:solidFill>
                <a:latin typeface="Tahoma"/>
                <a:cs typeface="Tahoma"/>
              </a:rPr>
              <a:t>facts:</a:t>
            </a:r>
            <a:endParaRPr sz="1600">
              <a:latin typeface="Tahoma"/>
              <a:cs typeface="Tahoma"/>
            </a:endParaRPr>
          </a:p>
          <a:p>
            <a:pPr marL="697230" lvl="1" indent="-227329">
              <a:lnSpc>
                <a:spcPct val="100000"/>
              </a:lnSpc>
              <a:spcBef>
                <a:spcPts val="1390"/>
              </a:spcBef>
              <a:buAutoNum type="arabicPeriod"/>
              <a:tabLst>
                <a:tab pos="697230" algn="l"/>
              </a:tabLst>
            </a:pP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0" dirty="0">
                <a:solidFill>
                  <a:srgbClr val="00338D"/>
                </a:solidFill>
                <a:latin typeface="Tahoma"/>
                <a:cs typeface="Tahoma"/>
              </a:rPr>
              <a:t>obtain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simplest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possible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00338D"/>
                </a:solidFill>
                <a:latin typeface="Tahoma"/>
                <a:cs typeface="Tahoma"/>
              </a:rPr>
              <a:t>interpretation,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40" dirty="0">
                <a:solidFill>
                  <a:srgbClr val="00338D"/>
                </a:solidFill>
                <a:latin typeface="Tahoma"/>
                <a:cs typeface="Tahoma"/>
              </a:rPr>
              <a:t>we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0" dirty="0">
                <a:solidFill>
                  <a:srgbClr val="00338D"/>
                </a:solidFill>
                <a:latin typeface="Tahoma"/>
                <a:cs typeface="Tahoma"/>
              </a:rPr>
              <a:t>want</a:t>
            </a:r>
            <a:r>
              <a:rPr sz="14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i="1" spc="-130" dirty="0">
                <a:solidFill>
                  <a:srgbClr val="00338D"/>
                </a:solidFill>
                <a:latin typeface="Verdana"/>
                <a:cs typeface="Verdana"/>
              </a:rPr>
              <a:t>k</a:t>
            </a:r>
            <a:r>
              <a:rPr sz="1400" i="1" spc="-5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7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as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small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as</a:t>
            </a:r>
            <a:r>
              <a:rPr sz="14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00338D"/>
                </a:solidFill>
                <a:latin typeface="Tahoma"/>
                <a:cs typeface="Tahoma"/>
              </a:rPr>
              <a:t>possible</a:t>
            </a:r>
            <a:endParaRPr sz="1400">
              <a:latin typeface="Tahoma"/>
              <a:cs typeface="Tahoma"/>
            </a:endParaRPr>
          </a:p>
          <a:p>
            <a:pPr marL="697230" marR="10795" lvl="1" indent="-227329">
              <a:lnSpc>
                <a:spcPct val="150000"/>
              </a:lnSpc>
              <a:spcBef>
                <a:spcPts val="505"/>
              </a:spcBef>
              <a:buAutoNum type="arabicPeriod"/>
              <a:tabLst>
                <a:tab pos="698500" algn="l"/>
              </a:tabLst>
            </a:pP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10" dirty="0">
                <a:solidFill>
                  <a:srgbClr val="00338D"/>
                </a:solidFill>
                <a:latin typeface="Tahoma"/>
                <a:cs typeface="Tahoma"/>
              </a:rPr>
              <a:t>avoid</a:t>
            </a:r>
            <a:r>
              <a:rPr sz="14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loss</a:t>
            </a:r>
            <a:r>
              <a:rPr sz="14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00338D"/>
                </a:solidFill>
                <a:latin typeface="Tahoma"/>
                <a:cs typeface="Tahoma"/>
              </a:rPr>
              <a:t>information,</a:t>
            </a:r>
            <a:r>
              <a:rPr sz="14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40" dirty="0">
                <a:solidFill>
                  <a:srgbClr val="00338D"/>
                </a:solidFill>
                <a:latin typeface="Tahoma"/>
                <a:cs typeface="Tahoma"/>
              </a:rPr>
              <a:t>we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0" dirty="0">
                <a:solidFill>
                  <a:srgbClr val="00338D"/>
                </a:solidFill>
                <a:latin typeface="Tahoma"/>
                <a:cs typeface="Tahoma"/>
              </a:rPr>
              <a:t>want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proportion</a:t>
            </a:r>
            <a:r>
              <a:rPr sz="14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variation</a:t>
            </a:r>
            <a:r>
              <a:rPr sz="14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5" dirty="0">
                <a:solidFill>
                  <a:srgbClr val="00338D"/>
                </a:solidFill>
                <a:latin typeface="Tahoma"/>
                <a:cs typeface="Tahoma"/>
              </a:rPr>
              <a:t>explained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by</a:t>
            </a:r>
            <a:r>
              <a:rPr sz="14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the 	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first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i="1" spc="-130" dirty="0">
                <a:solidFill>
                  <a:srgbClr val="00338D"/>
                </a:solidFill>
                <a:latin typeface="Verdana"/>
                <a:cs typeface="Verdana"/>
              </a:rPr>
              <a:t>k</a:t>
            </a:r>
            <a:r>
              <a:rPr sz="1400" i="1" spc="-8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principle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7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large.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Ideally,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as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close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1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as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00338D"/>
                </a:solidFill>
                <a:latin typeface="Tahoma"/>
                <a:cs typeface="Tahoma"/>
              </a:rPr>
              <a:t>possible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2992" y="5887975"/>
            <a:ext cx="120014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-50" dirty="0"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8076" y="5887975"/>
            <a:ext cx="135064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243330" algn="l"/>
              </a:tabLst>
            </a:pPr>
            <a:r>
              <a:rPr sz="1450" spc="-50" dirty="0">
                <a:latin typeface="Times New Roman"/>
                <a:cs typeface="Times New Roman"/>
              </a:rPr>
              <a:t>2</a:t>
            </a:r>
            <a:r>
              <a:rPr sz="1450" dirty="0">
                <a:latin typeface="Times New Roman"/>
                <a:cs typeface="Times New Roman"/>
              </a:rPr>
              <a:t>	</a:t>
            </a:r>
            <a:r>
              <a:rPr sz="1450" i="1" spc="-50" dirty="0">
                <a:latin typeface="Times New Roman"/>
                <a:cs typeface="Times New Roman"/>
              </a:rPr>
              <a:t>p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04580" y="5251688"/>
            <a:ext cx="2752090" cy="4127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  <a:tabLst>
                <a:tab pos="232410" algn="l"/>
                <a:tab pos="847725" algn="l"/>
                <a:tab pos="2056130" algn="l"/>
              </a:tabLst>
            </a:pPr>
            <a:r>
              <a:rPr sz="145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450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1</a:t>
            </a:r>
            <a:r>
              <a:rPr sz="145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450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145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450" i="1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k</a:t>
            </a:r>
            <a:r>
              <a:rPr sz="1450" i="1" u="heavy" spc="3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50" i="1" spc="395" dirty="0">
                <a:latin typeface="Times New Roman"/>
                <a:cs typeface="Times New Roman"/>
              </a:rPr>
              <a:t> </a:t>
            </a:r>
            <a:r>
              <a:rPr sz="3825" spc="-30" baseline="-22875" dirty="0">
                <a:latin typeface="Symbol"/>
                <a:cs typeface="Symbol"/>
              </a:rPr>
              <a:t></a:t>
            </a:r>
            <a:r>
              <a:rPr sz="3825" spc="-300" baseline="-22875" dirty="0">
                <a:latin typeface="Times New Roman"/>
                <a:cs typeface="Times New Roman"/>
              </a:rPr>
              <a:t> </a:t>
            </a:r>
            <a:r>
              <a:rPr sz="3825" spc="-75" baseline="-22875" dirty="0">
                <a:latin typeface="Times New Roman"/>
                <a:cs typeface="Times New Roman"/>
              </a:rPr>
              <a:t>1</a:t>
            </a:r>
            <a:endParaRPr sz="3825" baseline="-22875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1284" y="5564477"/>
            <a:ext cx="266065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975" spc="-652" baseline="-14675" dirty="0">
                <a:latin typeface="Symbol"/>
                <a:cs typeface="Symbol"/>
              </a:rPr>
              <a:t></a:t>
            </a:r>
            <a:r>
              <a:rPr sz="2550" spc="-434" dirty="0">
                <a:latin typeface="Times New Roman"/>
                <a:cs typeface="Times New Roman"/>
              </a:rPr>
              <a:t>ˆ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32994" y="5062549"/>
            <a:ext cx="266065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3975" spc="-652" baseline="-14675" dirty="0">
                <a:latin typeface="Symbol"/>
                <a:cs typeface="Symbol"/>
              </a:rPr>
              <a:t></a:t>
            </a:r>
            <a:r>
              <a:rPr sz="2550" spc="-434" dirty="0">
                <a:latin typeface="Times New Roman"/>
                <a:cs typeface="Times New Roman"/>
              </a:rPr>
              <a:t>ˆ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3673" y="5655501"/>
            <a:ext cx="1716405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667385" algn="l"/>
              </a:tabLst>
            </a:pPr>
            <a:r>
              <a:rPr sz="2550" dirty="0">
                <a:latin typeface="Symbol"/>
                <a:cs typeface="Symbol"/>
              </a:rPr>
              <a:t></a:t>
            </a:r>
            <a:r>
              <a:rPr sz="2550" spc="-145" dirty="0">
                <a:latin typeface="Times New Roman"/>
                <a:cs typeface="Times New Roman"/>
              </a:rPr>
              <a:t> </a:t>
            </a:r>
            <a:r>
              <a:rPr sz="2650" spc="-434" dirty="0">
                <a:latin typeface="Symbol"/>
                <a:cs typeface="Symbol"/>
              </a:rPr>
              <a:t></a:t>
            </a:r>
            <a:r>
              <a:rPr sz="3825" spc="-652" baseline="15250" dirty="0">
                <a:latin typeface="Times New Roman"/>
                <a:cs typeface="Times New Roman"/>
              </a:rPr>
              <a:t>ˆ</a:t>
            </a:r>
            <a:r>
              <a:rPr sz="3825" baseline="15250" dirty="0">
                <a:latin typeface="Times New Roman"/>
                <a:cs typeface="Times New Roman"/>
              </a:rPr>
              <a:t>	</a:t>
            </a:r>
            <a:r>
              <a:rPr sz="2550" spc="475" dirty="0">
                <a:latin typeface="Symbol"/>
                <a:cs typeface="Symbol"/>
              </a:rPr>
              <a:t></a:t>
            </a:r>
            <a:r>
              <a:rPr sz="2550" spc="475" dirty="0">
                <a:latin typeface="Segoe UI Symbol"/>
                <a:cs typeface="Segoe UI Symbol"/>
              </a:rPr>
              <a:t>…</a:t>
            </a:r>
            <a:r>
              <a:rPr sz="2550" spc="-385" dirty="0">
                <a:latin typeface="Segoe UI Symbol"/>
                <a:cs typeface="Segoe UI Symbol"/>
              </a:rPr>
              <a:t> </a:t>
            </a:r>
            <a:r>
              <a:rPr sz="2550" dirty="0">
                <a:latin typeface="Symbol"/>
                <a:cs typeface="Symbol"/>
              </a:rPr>
              <a:t></a:t>
            </a:r>
            <a:r>
              <a:rPr sz="2550" spc="-145" dirty="0">
                <a:latin typeface="Times New Roman"/>
                <a:cs typeface="Times New Roman"/>
              </a:rPr>
              <a:t> </a:t>
            </a:r>
            <a:r>
              <a:rPr sz="2650" spc="-434" dirty="0">
                <a:latin typeface="Symbol"/>
                <a:cs typeface="Symbol"/>
              </a:rPr>
              <a:t></a:t>
            </a:r>
            <a:r>
              <a:rPr sz="3825" spc="-652" baseline="15250" dirty="0">
                <a:latin typeface="Times New Roman"/>
                <a:cs typeface="Times New Roman"/>
              </a:rPr>
              <a:t>ˆ</a:t>
            </a:r>
            <a:endParaRPr sz="3825" baseline="152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5275" y="5153573"/>
            <a:ext cx="1716405" cy="4337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667385" algn="l"/>
              </a:tabLst>
            </a:pPr>
            <a:r>
              <a:rPr sz="2550" dirty="0">
                <a:latin typeface="Symbol"/>
                <a:cs typeface="Symbol"/>
              </a:rPr>
              <a:t></a:t>
            </a:r>
            <a:r>
              <a:rPr sz="2550" spc="-140" dirty="0">
                <a:latin typeface="Times New Roman"/>
                <a:cs typeface="Times New Roman"/>
              </a:rPr>
              <a:t> </a:t>
            </a:r>
            <a:r>
              <a:rPr sz="2650" spc="-434" dirty="0">
                <a:latin typeface="Symbol"/>
                <a:cs typeface="Symbol"/>
              </a:rPr>
              <a:t></a:t>
            </a:r>
            <a:r>
              <a:rPr sz="3825" spc="-652" baseline="15250" dirty="0">
                <a:latin typeface="Times New Roman"/>
                <a:cs typeface="Times New Roman"/>
              </a:rPr>
              <a:t>ˆ</a:t>
            </a:r>
            <a:r>
              <a:rPr sz="3825" baseline="15250" dirty="0">
                <a:latin typeface="Times New Roman"/>
                <a:cs typeface="Times New Roman"/>
              </a:rPr>
              <a:t>	</a:t>
            </a:r>
            <a:r>
              <a:rPr sz="2550" spc="475" dirty="0">
                <a:latin typeface="Symbol"/>
                <a:cs typeface="Symbol"/>
              </a:rPr>
              <a:t></a:t>
            </a:r>
            <a:r>
              <a:rPr sz="2550" spc="475" dirty="0">
                <a:latin typeface="Segoe UI Symbol"/>
                <a:cs typeface="Segoe UI Symbol"/>
              </a:rPr>
              <a:t>…</a:t>
            </a:r>
            <a:r>
              <a:rPr sz="2550" spc="-385" dirty="0">
                <a:latin typeface="Segoe UI Symbol"/>
                <a:cs typeface="Segoe UI Symbol"/>
              </a:rPr>
              <a:t> </a:t>
            </a:r>
            <a:r>
              <a:rPr sz="2550" dirty="0">
                <a:latin typeface="Symbol"/>
                <a:cs typeface="Symbol"/>
              </a:rPr>
              <a:t></a:t>
            </a:r>
            <a:r>
              <a:rPr sz="2550" spc="-140" dirty="0">
                <a:latin typeface="Times New Roman"/>
                <a:cs typeface="Times New Roman"/>
              </a:rPr>
              <a:t> </a:t>
            </a:r>
            <a:r>
              <a:rPr sz="2650" spc="-434" dirty="0">
                <a:latin typeface="Symbol"/>
                <a:cs typeface="Symbol"/>
              </a:rPr>
              <a:t></a:t>
            </a:r>
            <a:r>
              <a:rPr sz="3825" spc="-652" baseline="15250" dirty="0">
                <a:latin typeface="Times New Roman"/>
                <a:cs typeface="Times New Roman"/>
              </a:rPr>
              <a:t>ˆ</a:t>
            </a:r>
            <a:endParaRPr sz="3825" baseline="15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2421" rIns="0" bIns="0" rtlCol="0">
            <a:spAutoFit/>
          </a:bodyPr>
          <a:lstStyle/>
          <a:p>
            <a:pPr marL="164338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Dimension</a:t>
            </a:r>
            <a:r>
              <a:rPr spc="-120" dirty="0"/>
              <a:t> </a:t>
            </a:r>
            <a:r>
              <a:rPr spc="-70" dirty="0"/>
              <a:t>Reduction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137795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pc="110" dirty="0"/>
              <a:t>When</a:t>
            </a:r>
            <a:r>
              <a:rPr spc="-60" dirty="0"/>
              <a:t> </a:t>
            </a:r>
            <a:r>
              <a:rPr spc="50" dirty="0"/>
              <a:t>multicollinearity</a:t>
            </a:r>
            <a:r>
              <a:rPr spc="-15" dirty="0"/>
              <a:t> </a:t>
            </a:r>
            <a:r>
              <a:rPr spc="-10" dirty="0"/>
              <a:t>exists</a:t>
            </a:r>
            <a:r>
              <a:rPr spc="-55" dirty="0"/>
              <a:t> </a:t>
            </a:r>
            <a:r>
              <a:rPr spc="140" dirty="0"/>
              <a:t>between</a:t>
            </a:r>
            <a:r>
              <a:rPr spc="-65" dirty="0"/>
              <a:t> </a:t>
            </a:r>
            <a:r>
              <a:rPr spc="90" dirty="0"/>
              <a:t>the</a:t>
            </a:r>
            <a:r>
              <a:rPr spc="-60" dirty="0"/>
              <a:t> </a:t>
            </a:r>
            <a:r>
              <a:rPr spc="-50" dirty="0"/>
              <a:t>x-</a:t>
            </a:r>
            <a:r>
              <a:rPr spc="60" dirty="0"/>
              <a:t>variables,</a:t>
            </a:r>
            <a:r>
              <a:rPr spc="-50" dirty="0"/>
              <a:t> </a:t>
            </a:r>
            <a:r>
              <a:rPr spc="90" dirty="0"/>
              <a:t>the</a:t>
            </a:r>
            <a:r>
              <a:rPr spc="-60" dirty="0"/>
              <a:t> </a:t>
            </a:r>
            <a:r>
              <a:rPr spc="175" dirty="0"/>
              <a:t>data</a:t>
            </a:r>
            <a:r>
              <a:rPr spc="-60" dirty="0"/>
              <a:t> </a:t>
            </a:r>
            <a:r>
              <a:rPr spc="145" dirty="0"/>
              <a:t>may</a:t>
            </a:r>
            <a:r>
              <a:rPr spc="-50" dirty="0"/>
              <a:t> </a:t>
            </a:r>
            <a:r>
              <a:rPr spc="75" dirty="0"/>
              <a:t>more </a:t>
            </a:r>
            <a:r>
              <a:rPr dirty="0"/>
              <a:t>or</a:t>
            </a:r>
            <a:r>
              <a:rPr spc="-20" dirty="0"/>
              <a:t> </a:t>
            </a:r>
            <a:r>
              <a:rPr dirty="0"/>
              <a:t>less</a:t>
            </a:r>
            <a:r>
              <a:rPr spc="-15" dirty="0"/>
              <a:t> </a:t>
            </a:r>
            <a:r>
              <a:rPr dirty="0"/>
              <a:t>fall</a:t>
            </a:r>
            <a:r>
              <a:rPr spc="-25" dirty="0"/>
              <a:t> </a:t>
            </a:r>
            <a:r>
              <a:rPr spc="125" dirty="0"/>
              <a:t>on</a:t>
            </a:r>
            <a:r>
              <a:rPr spc="-25" dirty="0"/>
              <a:t> </a:t>
            </a:r>
            <a:r>
              <a:rPr spc="250" dirty="0"/>
              <a:t>a</a:t>
            </a:r>
            <a:r>
              <a:rPr spc="-35" dirty="0"/>
              <a:t> </a:t>
            </a:r>
            <a:r>
              <a:rPr dirty="0"/>
              <a:t>line</a:t>
            </a:r>
            <a:r>
              <a:rPr spc="-10" dirty="0"/>
              <a:t> </a:t>
            </a:r>
            <a:r>
              <a:rPr dirty="0"/>
              <a:t>or</a:t>
            </a:r>
            <a:r>
              <a:rPr spc="-20" dirty="0"/>
              <a:t> </a:t>
            </a:r>
            <a:r>
              <a:rPr spc="135" dirty="0"/>
              <a:t>plane</a:t>
            </a:r>
            <a:r>
              <a:rPr spc="-35" dirty="0"/>
              <a:t> </a:t>
            </a:r>
            <a:r>
              <a:rPr dirty="0"/>
              <a:t>in</a:t>
            </a:r>
            <a:r>
              <a:rPr spc="-25" dirty="0"/>
              <a:t> </a:t>
            </a:r>
            <a:r>
              <a:rPr spc="250" dirty="0"/>
              <a:t>a</a:t>
            </a:r>
            <a:r>
              <a:rPr spc="-25" dirty="0"/>
              <a:t> </a:t>
            </a:r>
            <a:r>
              <a:rPr spc="70" dirty="0"/>
              <a:t>lower</a:t>
            </a:r>
            <a:r>
              <a:rPr spc="-20" dirty="0"/>
              <a:t> </a:t>
            </a:r>
            <a:r>
              <a:rPr spc="100" dirty="0"/>
              <a:t>number</a:t>
            </a:r>
            <a:r>
              <a:rPr spc="-30" dirty="0"/>
              <a:t> </a:t>
            </a:r>
            <a:r>
              <a:rPr spc="75" dirty="0"/>
              <a:t>of</a:t>
            </a:r>
            <a:r>
              <a:rPr spc="-30" dirty="0"/>
              <a:t> </a:t>
            </a:r>
            <a:r>
              <a:rPr spc="40" dirty="0"/>
              <a:t>dimensions.</a:t>
            </a:r>
          </a:p>
          <a:p>
            <a:pPr>
              <a:lnSpc>
                <a:spcPct val="100000"/>
              </a:lnSpc>
              <a:buClr>
                <a:srgbClr val="00338D"/>
              </a:buClr>
              <a:buFont typeface="Arial MT"/>
              <a:buChar char="•"/>
            </a:pPr>
            <a:endParaRPr spc="40" dirty="0"/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338D"/>
              </a:buClr>
              <a:buFont typeface="Arial MT"/>
              <a:buChar char="•"/>
            </a:pPr>
            <a:endParaRPr spc="40" dirty="0"/>
          </a:p>
          <a:p>
            <a:pPr marL="241300" marR="508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dirty="0"/>
              <a:t>For</a:t>
            </a:r>
            <a:r>
              <a:rPr spc="-50" dirty="0"/>
              <a:t> </a:t>
            </a:r>
            <a:r>
              <a:rPr spc="80" dirty="0"/>
              <a:t>instance,</a:t>
            </a:r>
            <a:r>
              <a:rPr spc="-70" dirty="0"/>
              <a:t> </a:t>
            </a:r>
            <a:r>
              <a:rPr spc="105" dirty="0"/>
              <a:t>imagine</a:t>
            </a:r>
            <a:r>
              <a:rPr spc="-55" dirty="0"/>
              <a:t> </a:t>
            </a:r>
            <a:r>
              <a:rPr spc="250" dirty="0"/>
              <a:t>a</a:t>
            </a:r>
            <a:r>
              <a:rPr spc="-55" dirty="0"/>
              <a:t> </a:t>
            </a:r>
            <a:r>
              <a:rPr spc="75" dirty="0"/>
              <a:t>plot</a:t>
            </a:r>
            <a:r>
              <a:rPr spc="-55" dirty="0"/>
              <a:t> </a:t>
            </a:r>
            <a:r>
              <a:rPr spc="75" dirty="0"/>
              <a:t>of</a:t>
            </a:r>
            <a:r>
              <a:rPr spc="-55" dirty="0"/>
              <a:t> </a:t>
            </a:r>
            <a:r>
              <a:rPr spc="100" dirty="0"/>
              <a:t>two</a:t>
            </a:r>
            <a:r>
              <a:rPr spc="-65" dirty="0"/>
              <a:t> </a:t>
            </a:r>
            <a:r>
              <a:rPr spc="-50" dirty="0"/>
              <a:t>x-</a:t>
            </a:r>
            <a:r>
              <a:rPr spc="70" dirty="0"/>
              <a:t>variables</a:t>
            </a:r>
            <a:r>
              <a:rPr spc="-45" dirty="0"/>
              <a:t> </a:t>
            </a:r>
            <a:r>
              <a:rPr spc="85" dirty="0"/>
              <a:t>that</a:t>
            </a:r>
            <a:r>
              <a:rPr spc="-70" dirty="0"/>
              <a:t> </a:t>
            </a:r>
            <a:r>
              <a:rPr spc="155" dirty="0"/>
              <a:t>have</a:t>
            </a:r>
            <a:r>
              <a:rPr spc="-70" dirty="0"/>
              <a:t> </a:t>
            </a:r>
            <a:r>
              <a:rPr spc="250" dirty="0"/>
              <a:t>a</a:t>
            </a:r>
            <a:r>
              <a:rPr spc="-60" dirty="0"/>
              <a:t> </a:t>
            </a:r>
            <a:r>
              <a:rPr spc="70" dirty="0"/>
              <a:t>nearly</a:t>
            </a:r>
            <a:r>
              <a:rPr spc="-50" dirty="0"/>
              <a:t> </a:t>
            </a:r>
            <a:r>
              <a:rPr spc="100" dirty="0"/>
              <a:t>perfect </a:t>
            </a:r>
            <a:r>
              <a:rPr spc="65" dirty="0"/>
              <a:t>correlation.</a:t>
            </a:r>
            <a:r>
              <a:rPr spc="5" dirty="0"/>
              <a:t>  </a:t>
            </a:r>
            <a:r>
              <a:rPr dirty="0"/>
              <a:t>The</a:t>
            </a:r>
            <a:r>
              <a:rPr spc="-5" dirty="0"/>
              <a:t> </a:t>
            </a:r>
            <a:r>
              <a:rPr spc="170" dirty="0"/>
              <a:t>data</a:t>
            </a:r>
            <a:r>
              <a:rPr spc="-15" dirty="0"/>
              <a:t> </a:t>
            </a:r>
            <a:r>
              <a:rPr spc="50" dirty="0"/>
              <a:t>points</a:t>
            </a:r>
            <a:r>
              <a:rPr dirty="0"/>
              <a:t> will</a:t>
            </a:r>
            <a:r>
              <a:rPr spc="10" dirty="0"/>
              <a:t> </a:t>
            </a:r>
            <a:r>
              <a:rPr dirty="0"/>
              <a:t>fall</a:t>
            </a:r>
            <a:r>
              <a:rPr spc="10" dirty="0"/>
              <a:t> </a:t>
            </a:r>
            <a:r>
              <a:rPr spc="100" dirty="0"/>
              <a:t>close</a:t>
            </a:r>
            <a:r>
              <a:rPr spc="5" dirty="0"/>
              <a:t> </a:t>
            </a:r>
            <a:r>
              <a:rPr spc="80" dirty="0"/>
              <a:t>to</a:t>
            </a:r>
            <a:r>
              <a:rPr spc="-5" dirty="0"/>
              <a:t> </a:t>
            </a:r>
            <a:r>
              <a:rPr spc="250" dirty="0"/>
              <a:t>a</a:t>
            </a:r>
            <a:r>
              <a:rPr spc="-10" dirty="0"/>
              <a:t> </a:t>
            </a:r>
            <a:r>
              <a:rPr dirty="0"/>
              <a:t>straight line. That</a:t>
            </a:r>
            <a:r>
              <a:rPr spc="-15" dirty="0"/>
              <a:t> </a:t>
            </a:r>
            <a:r>
              <a:rPr dirty="0"/>
              <a:t>line</a:t>
            </a:r>
            <a:r>
              <a:rPr spc="10" dirty="0"/>
              <a:t> </a:t>
            </a:r>
            <a:r>
              <a:rPr spc="125" dirty="0"/>
              <a:t>could </a:t>
            </a:r>
            <a:r>
              <a:rPr spc="200" dirty="0"/>
              <a:t>be</a:t>
            </a:r>
            <a:r>
              <a:rPr spc="-60" dirty="0"/>
              <a:t> </a:t>
            </a:r>
            <a:r>
              <a:rPr spc="95" dirty="0"/>
              <a:t>used</a:t>
            </a:r>
            <a:r>
              <a:rPr spc="-45" dirty="0"/>
              <a:t> </a:t>
            </a:r>
            <a:r>
              <a:rPr spc="75" dirty="0"/>
              <a:t>as</a:t>
            </a:r>
            <a:r>
              <a:rPr spc="-50" dirty="0"/>
              <a:t> </a:t>
            </a:r>
            <a:r>
              <a:rPr spc="250" dirty="0"/>
              <a:t>a</a:t>
            </a:r>
            <a:r>
              <a:rPr spc="-55" dirty="0"/>
              <a:t> </a:t>
            </a:r>
            <a:r>
              <a:rPr spc="140" dirty="0"/>
              <a:t>new</a:t>
            </a:r>
            <a:r>
              <a:rPr spc="-55" dirty="0"/>
              <a:t> </a:t>
            </a:r>
            <a:r>
              <a:rPr spc="70" dirty="0"/>
              <a:t>(one-dimensional)</a:t>
            </a:r>
            <a:r>
              <a:rPr spc="-55" dirty="0"/>
              <a:t> </a:t>
            </a:r>
            <a:r>
              <a:rPr dirty="0"/>
              <a:t>axis</a:t>
            </a:r>
            <a:r>
              <a:rPr spc="-50" dirty="0"/>
              <a:t> </a:t>
            </a:r>
            <a:r>
              <a:rPr spc="80" dirty="0"/>
              <a:t>to</a:t>
            </a:r>
            <a:r>
              <a:rPr spc="-45" dirty="0"/>
              <a:t> </a:t>
            </a:r>
            <a:r>
              <a:rPr spc="65" dirty="0"/>
              <a:t>represent</a:t>
            </a:r>
            <a:r>
              <a:rPr spc="-65" dirty="0"/>
              <a:t> </a:t>
            </a:r>
            <a:r>
              <a:rPr spc="90" dirty="0"/>
              <a:t>the</a:t>
            </a:r>
            <a:r>
              <a:rPr spc="-55" dirty="0"/>
              <a:t> </a:t>
            </a:r>
            <a:r>
              <a:rPr spc="65" dirty="0"/>
              <a:t>variation</a:t>
            </a:r>
            <a:r>
              <a:rPr spc="-40" dirty="0"/>
              <a:t> </a:t>
            </a:r>
            <a:r>
              <a:rPr spc="155" dirty="0"/>
              <a:t>among </a:t>
            </a:r>
            <a:r>
              <a:rPr spc="175" dirty="0"/>
              <a:t>data</a:t>
            </a:r>
            <a:r>
              <a:rPr spc="-75" dirty="0"/>
              <a:t> </a:t>
            </a:r>
            <a:r>
              <a:rPr spc="-10" dirty="0"/>
              <a:t>points.</a:t>
            </a:r>
          </a:p>
          <a:p>
            <a:pPr>
              <a:lnSpc>
                <a:spcPct val="100000"/>
              </a:lnSpc>
              <a:buClr>
                <a:srgbClr val="00338D"/>
              </a:buClr>
              <a:buFont typeface="Arial MT"/>
              <a:buChar char="•"/>
            </a:pPr>
            <a:endParaRPr spc="-10" dirty="0"/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0338D"/>
              </a:buClr>
              <a:buFont typeface="Arial MT"/>
              <a:buChar char="•"/>
            </a:pPr>
            <a:endParaRPr spc="-10" dirty="0"/>
          </a:p>
          <a:p>
            <a:pPr marL="240665" indent="-22796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0665" algn="l"/>
              </a:tabLst>
            </a:pPr>
            <a:r>
              <a:rPr spc="60" dirty="0"/>
              <a:t>As</a:t>
            </a:r>
            <a:r>
              <a:rPr spc="-55" dirty="0"/>
              <a:t> </a:t>
            </a:r>
            <a:r>
              <a:rPr spc="95" dirty="0"/>
              <a:t>another</a:t>
            </a:r>
            <a:r>
              <a:rPr spc="-70" dirty="0"/>
              <a:t> </a:t>
            </a:r>
            <a:r>
              <a:rPr spc="105" dirty="0"/>
              <a:t>example,</a:t>
            </a:r>
            <a:r>
              <a:rPr spc="-80" dirty="0"/>
              <a:t> </a:t>
            </a:r>
            <a:r>
              <a:rPr spc="90" dirty="0"/>
              <a:t>suppose</a:t>
            </a:r>
            <a:r>
              <a:rPr spc="-55" dirty="0"/>
              <a:t> </a:t>
            </a:r>
            <a:r>
              <a:rPr spc="80" dirty="0"/>
              <a:t>that</a:t>
            </a:r>
            <a:r>
              <a:rPr spc="-75" dirty="0"/>
              <a:t> </a:t>
            </a:r>
            <a:r>
              <a:rPr spc="170" dirty="0"/>
              <a:t>we</a:t>
            </a:r>
            <a:r>
              <a:rPr spc="-65" dirty="0"/>
              <a:t> </a:t>
            </a:r>
            <a:r>
              <a:rPr spc="150" dirty="0"/>
              <a:t>have</a:t>
            </a:r>
            <a:r>
              <a:rPr spc="-60" dirty="0"/>
              <a:t> </a:t>
            </a:r>
            <a:r>
              <a:rPr spc="75" dirty="0"/>
              <a:t>verbal,</a:t>
            </a:r>
            <a:r>
              <a:rPr spc="-65" dirty="0"/>
              <a:t> </a:t>
            </a:r>
            <a:r>
              <a:rPr spc="85" dirty="0"/>
              <a:t>math,</a:t>
            </a:r>
            <a:r>
              <a:rPr spc="-70" dirty="0"/>
              <a:t> </a:t>
            </a:r>
            <a:r>
              <a:rPr spc="175" dirty="0"/>
              <a:t>and</a:t>
            </a:r>
            <a:r>
              <a:rPr spc="-55" dirty="0"/>
              <a:t> </a:t>
            </a:r>
            <a:r>
              <a:rPr spc="70" dirty="0"/>
              <a:t>total</a:t>
            </a:r>
            <a:r>
              <a:rPr spc="-55" dirty="0"/>
              <a:t> </a:t>
            </a:r>
            <a:r>
              <a:rPr spc="-25" dirty="0"/>
              <a:t>SAT</a:t>
            </a:r>
          </a:p>
          <a:p>
            <a:pPr marL="241300">
              <a:lnSpc>
                <a:spcPct val="100000"/>
              </a:lnSpc>
            </a:pPr>
            <a:r>
              <a:rPr spc="60" dirty="0"/>
              <a:t>scores</a:t>
            </a:r>
            <a:r>
              <a:rPr spc="-55" dirty="0"/>
              <a:t> </a:t>
            </a:r>
            <a:r>
              <a:rPr dirty="0"/>
              <a:t>for</a:t>
            </a:r>
            <a:r>
              <a:rPr spc="-45" dirty="0"/>
              <a:t> </a:t>
            </a:r>
            <a:r>
              <a:rPr spc="250" dirty="0"/>
              <a:t>a</a:t>
            </a:r>
            <a:r>
              <a:rPr spc="-60" dirty="0"/>
              <a:t> </a:t>
            </a:r>
            <a:r>
              <a:rPr spc="105" dirty="0"/>
              <a:t>sample</a:t>
            </a:r>
            <a:r>
              <a:rPr spc="-55" dirty="0"/>
              <a:t> </a:t>
            </a:r>
            <a:r>
              <a:rPr spc="75" dirty="0"/>
              <a:t>of</a:t>
            </a:r>
            <a:r>
              <a:rPr spc="-55" dirty="0"/>
              <a:t> </a:t>
            </a:r>
            <a:r>
              <a:rPr spc="45" dirty="0"/>
              <a:t>students</a:t>
            </a:r>
            <a:r>
              <a:rPr spc="-60" dirty="0"/>
              <a:t> </a:t>
            </a:r>
            <a:r>
              <a:rPr dirty="0"/>
              <a:t>→</a:t>
            </a:r>
            <a:r>
              <a:rPr spc="-55" dirty="0"/>
              <a:t> </a:t>
            </a:r>
            <a:r>
              <a:rPr spc="120" dirty="0"/>
              <a:t>at</a:t>
            </a:r>
            <a:r>
              <a:rPr spc="-60" dirty="0"/>
              <a:t> </a:t>
            </a:r>
            <a:r>
              <a:rPr b="1" spc="-85" dirty="0">
                <a:solidFill>
                  <a:srgbClr val="7AA62B"/>
                </a:solidFill>
                <a:latin typeface="Tahoma"/>
                <a:cs typeface="Tahoma"/>
              </a:rPr>
              <a:t>most</a:t>
            </a:r>
            <a:r>
              <a:rPr b="1" spc="-3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pc="100" dirty="0"/>
              <a:t>two</a:t>
            </a:r>
            <a:r>
              <a:rPr spc="-65" dirty="0"/>
              <a:t> </a:t>
            </a:r>
            <a:r>
              <a:rPr spc="50" dirty="0"/>
              <a:t>dimensions</a:t>
            </a:r>
          </a:p>
          <a:p>
            <a:pPr>
              <a:lnSpc>
                <a:spcPct val="100000"/>
              </a:lnSpc>
            </a:pPr>
            <a:endParaRPr spc="50" dirty="0"/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pc="50" dirty="0"/>
          </a:p>
          <a:p>
            <a:pPr marL="241300" marR="9525" indent="-2292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41300" algn="l"/>
              </a:tabLst>
            </a:pPr>
            <a:r>
              <a:rPr spc="55" dirty="0"/>
              <a:t>Ultimate</a:t>
            </a:r>
            <a:r>
              <a:rPr spc="-45" dirty="0"/>
              <a:t> </a:t>
            </a:r>
            <a:r>
              <a:rPr spc="135" dirty="0"/>
              <a:t>goal</a:t>
            </a:r>
            <a:r>
              <a:rPr spc="-60" dirty="0"/>
              <a:t> </a:t>
            </a:r>
            <a:r>
              <a:rPr spc="75" dirty="0"/>
              <a:t>of</a:t>
            </a:r>
            <a:r>
              <a:rPr spc="-50" dirty="0"/>
              <a:t> </a:t>
            </a:r>
            <a:r>
              <a:rPr spc="200" dirty="0"/>
              <a:t>PCA</a:t>
            </a:r>
            <a:r>
              <a:rPr spc="-45" dirty="0"/>
              <a:t> </a:t>
            </a:r>
            <a:r>
              <a:rPr spc="-80" dirty="0"/>
              <a:t>is</a:t>
            </a:r>
            <a:r>
              <a:rPr spc="-35" dirty="0"/>
              <a:t> </a:t>
            </a:r>
            <a:r>
              <a:rPr spc="80" dirty="0"/>
              <a:t>to</a:t>
            </a:r>
            <a:r>
              <a:rPr spc="-50" dirty="0"/>
              <a:t> </a:t>
            </a:r>
            <a:r>
              <a:rPr spc="140" dirty="0"/>
              <a:t>reduce</a:t>
            </a:r>
            <a:r>
              <a:rPr spc="-40" dirty="0"/>
              <a:t> </a:t>
            </a:r>
            <a:r>
              <a:rPr spc="90" dirty="0"/>
              <a:t>the</a:t>
            </a:r>
            <a:r>
              <a:rPr spc="-60" dirty="0"/>
              <a:t> </a:t>
            </a:r>
            <a:r>
              <a:rPr spc="60" dirty="0"/>
              <a:t>dimensions</a:t>
            </a:r>
            <a:r>
              <a:rPr spc="-40" dirty="0"/>
              <a:t> </a:t>
            </a:r>
            <a:r>
              <a:rPr spc="75" dirty="0"/>
              <a:t>of</a:t>
            </a:r>
            <a:r>
              <a:rPr spc="-45" dirty="0"/>
              <a:t> </a:t>
            </a:r>
            <a:r>
              <a:rPr i="1" dirty="0">
                <a:latin typeface="Verdana"/>
                <a:cs typeface="Verdana"/>
              </a:rPr>
              <a:t>d</a:t>
            </a:r>
            <a:r>
              <a:rPr dirty="0"/>
              <a:t>-</a:t>
            </a:r>
            <a:r>
              <a:rPr spc="80" dirty="0"/>
              <a:t>dimensional</a:t>
            </a:r>
            <a:r>
              <a:rPr spc="-35" dirty="0"/>
              <a:t> </a:t>
            </a:r>
            <a:r>
              <a:rPr spc="105" dirty="0"/>
              <a:t>dataset </a:t>
            </a:r>
            <a:r>
              <a:rPr spc="125" dirty="0"/>
              <a:t>by</a:t>
            </a:r>
            <a:r>
              <a:rPr spc="-35" dirty="0"/>
              <a:t> </a:t>
            </a:r>
            <a:r>
              <a:rPr spc="80" dirty="0"/>
              <a:t>projecting</a:t>
            </a:r>
            <a:r>
              <a:rPr spc="-40" dirty="0"/>
              <a:t> </a:t>
            </a:r>
            <a:r>
              <a:rPr dirty="0"/>
              <a:t>it</a:t>
            </a:r>
            <a:r>
              <a:rPr spc="-35" dirty="0"/>
              <a:t> </a:t>
            </a:r>
            <a:r>
              <a:rPr dirty="0"/>
              <a:t>into</a:t>
            </a:r>
            <a:r>
              <a:rPr spc="-30" dirty="0"/>
              <a:t> </a:t>
            </a:r>
            <a:r>
              <a:rPr spc="250" dirty="0"/>
              <a:t>a</a:t>
            </a:r>
            <a:r>
              <a:rPr spc="-40" dirty="0"/>
              <a:t> </a:t>
            </a:r>
            <a:r>
              <a:rPr i="1" spc="-105" dirty="0">
                <a:latin typeface="Verdana"/>
                <a:cs typeface="Verdana"/>
              </a:rPr>
              <a:t>k</a:t>
            </a:r>
            <a:r>
              <a:rPr spc="-105" dirty="0"/>
              <a:t>-</a:t>
            </a:r>
            <a:r>
              <a:rPr spc="80" dirty="0"/>
              <a:t>dimensional</a:t>
            </a:r>
            <a:r>
              <a:rPr spc="-30" dirty="0"/>
              <a:t> </a:t>
            </a:r>
            <a:r>
              <a:rPr spc="125" dirty="0"/>
              <a:t>subspace</a:t>
            </a:r>
            <a:r>
              <a:rPr spc="-50" dirty="0"/>
              <a:t> </a:t>
            </a:r>
            <a:r>
              <a:rPr spc="80" dirty="0"/>
              <a:t>(where</a:t>
            </a:r>
            <a:r>
              <a:rPr spc="-50" dirty="0"/>
              <a:t> </a:t>
            </a:r>
            <a:r>
              <a:rPr i="1" spc="-150" dirty="0">
                <a:latin typeface="Verdana"/>
                <a:cs typeface="Verdana"/>
              </a:rPr>
              <a:t>k</a:t>
            </a:r>
            <a:r>
              <a:rPr i="1" spc="-95" dirty="0">
                <a:latin typeface="Verdana"/>
                <a:cs typeface="Verdana"/>
              </a:rPr>
              <a:t> </a:t>
            </a:r>
            <a:r>
              <a:rPr i="1" spc="-355" dirty="0">
                <a:latin typeface="Verdana"/>
                <a:cs typeface="Verdana"/>
              </a:rPr>
              <a:t>&lt;</a:t>
            </a:r>
            <a:r>
              <a:rPr i="1" spc="-90" dirty="0">
                <a:latin typeface="Verdana"/>
                <a:cs typeface="Verdana"/>
              </a:rPr>
              <a:t> </a:t>
            </a:r>
            <a:r>
              <a:rPr i="1" dirty="0">
                <a:latin typeface="Verdana"/>
                <a:cs typeface="Verdana"/>
              </a:rPr>
              <a:t>d</a:t>
            </a:r>
            <a:r>
              <a:rPr dirty="0"/>
              <a:t>)</a:t>
            </a:r>
            <a:r>
              <a:rPr spc="-40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spc="70" dirty="0"/>
              <a:t>order</a:t>
            </a:r>
            <a:r>
              <a:rPr spc="-30" dirty="0"/>
              <a:t> </a:t>
            </a:r>
            <a:r>
              <a:rPr spc="55" dirty="0"/>
              <a:t>to </a:t>
            </a:r>
            <a:r>
              <a:rPr spc="95" dirty="0"/>
              <a:t>increase</a:t>
            </a:r>
            <a:r>
              <a:rPr spc="-50" dirty="0"/>
              <a:t> </a:t>
            </a:r>
            <a:r>
              <a:rPr spc="90" dirty="0"/>
              <a:t>the</a:t>
            </a:r>
            <a:r>
              <a:rPr spc="-60" dirty="0"/>
              <a:t> </a:t>
            </a:r>
            <a:r>
              <a:rPr spc="114" dirty="0"/>
              <a:t>computational</a:t>
            </a:r>
            <a:r>
              <a:rPr spc="-55" dirty="0"/>
              <a:t> </a:t>
            </a:r>
            <a:r>
              <a:rPr spc="100" dirty="0"/>
              <a:t>efficiency</a:t>
            </a:r>
            <a:r>
              <a:rPr spc="-55" dirty="0"/>
              <a:t> </a:t>
            </a:r>
            <a:r>
              <a:rPr spc="65" dirty="0"/>
              <a:t>while</a:t>
            </a:r>
            <a:r>
              <a:rPr spc="-45" dirty="0"/>
              <a:t> </a:t>
            </a:r>
            <a:r>
              <a:rPr spc="65" dirty="0"/>
              <a:t>retaining</a:t>
            </a:r>
            <a:r>
              <a:rPr spc="-50" dirty="0"/>
              <a:t> </a:t>
            </a:r>
            <a:r>
              <a:rPr spc="55" dirty="0"/>
              <a:t>most</a:t>
            </a:r>
            <a:r>
              <a:rPr spc="-60" dirty="0"/>
              <a:t> </a:t>
            </a:r>
            <a:r>
              <a:rPr spc="75" dirty="0"/>
              <a:t>of</a:t>
            </a:r>
            <a:r>
              <a:rPr spc="-45" dirty="0"/>
              <a:t> </a:t>
            </a:r>
            <a:r>
              <a:rPr spc="65" dirty="0"/>
              <a:t>the </a:t>
            </a:r>
            <a:r>
              <a:rPr spc="40" dirty="0"/>
              <a:t>information.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0333" y="634339"/>
            <a:ext cx="178371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Outline</a:t>
            </a:r>
          </a:p>
        </p:txBody>
      </p:sp>
      <p:sp>
        <p:nvSpPr>
          <p:cNvPr id="3" name="object 3"/>
          <p:cNvSpPr/>
          <p:nvPr/>
        </p:nvSpPr>
        <p:spPr>
          <a:xfrm>
            <a:off x="5978652" y="2759201"/>
            <a:ext cx="2388870" cy="492759"/>
          </a:xfrm>
          <a:custGeom>
            <a:avLst/>
            <a:gdLst/>
            <a:ahLst/>
            <a:cxnLst/>
            <a:rect l="l" t="t" r="r" b="b"/>
            <a:pathLst>
              <a:path w="2388870" h="492760">
                <a:moveTo>
                  <a:pt x="2388870" y="0"/>
                </a:moveTo>
                <a:lnTo>
                  <a:pt x="0" y="0"/>
                </a:lnTo>
                <a:lnTo>
                  <a:pt x="0" y="492251"/>
                </a:lnTo>
                <a:lnTo>
                  <a:pt x="2388870" y="492251"/>
                </a:lnTo>
                <a:lnTo>
                  <a:pt x="2388870" y="0"/>
                </a:lnTo>
                <a:close/>
              </a:path>
            </a:pathLst>
          </a:custGeom>
          <a:solidFill>
            <a:srgbClr val="E6E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68110" y="1588008"/>
          <a:ext cx="2905124" cy="2014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790"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  <a:lnB w="3175">
                      <a:solidFill>
                        <a:srgbClr val="6D6C6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63905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200" b="1" spc="45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PCA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67310" marB="0">
                    <a:lnL w="38100">
                      <a:solidFill>
                        <a:srgbClr val="6D6C66"/>
                      </a:solidFill>
                      <a:prstDash val="solid"/>
                    </a:lnL>
                    <a:lnR w="38100">
                      <a:solidFill>
                        <a:srgbClr val="6D6C66"/>
                      </a:solidFill>
                      <a:prstDash val="solid"/>
                    </a:lnR>
                    <a:lnT w="38100">
                      <a:solidFill>
                        <a:srgbClr val="6D6C6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>
                  <a:txBody>
                    <a:bodyPr/>
                    <a:lstStyle/>
                    <a:p>
                      <a:pPr marL="74930">
                        <a:lnSpc>
                          <a:spcPts val="3740"/>
                        </a:lnSpc>
                      </a:pPr>
                      <a:r>
                        <a:rPr sz="3200" b="1" spc="-2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03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  <a:lnT w="3175" cap="flat" cmpd="sng" algn="ctr">
                      <a:solidFill>
                        <a:srgbClr val="6D6C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>
                      <a:solidFill>
                        <a:srgbClr val="6D6C66"/>
                      </a:solidFill>
                      <a:prstDash val="solid"/>
                    </a:lnB>
                    <a:solidFill>
                      <a:srgbClr val="6D6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D6C66"/>
                      </a:solidFill>
                      <a:prstDash val="solid"/>
                    </a:lnL>
                    <a:lnB w="3175">
                      <a:solidFill>
                        <a:srgbClr val="6D6C66"/>
                      </a:solidFill>
                      <a:prstDash val="solid"/>
                    </a:lnB>
                    <a:solidFill>
                      <a:srgbClr val="6D6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140">
                <a:tc gridSpan="3">
                  <a:txBody>
                    <a:bodyPr/>
                    <a:lstStyle/>
                    <a:p>
                      <a:pPr marL="545465">
                        <a:lnSpc>
                          <a:spcPts val="3725"/>
                        </a:lnSpc>
                      </a:pPr>
                      <a:r>
                        <a:rPr sz="3200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3200" spc="-114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3200" spc="265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Math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  <a:lnT w="3175" cap="flat" cmpd="sng" algn="ctr">
                      <a:solidFill>
                        <a:srgbClr val="6D6C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E6E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R="222250"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D6C66"/>
                      </a:solidFill>
                      <a:prstDash val="solid"/>
                    </a:lnL>
                    <a:lnR w="38100">
                      <a:solidFill>
                        <a:srgbClr val="6D6C66"/>
                      </a:solidFill>
                      <a:prstDash val="solid"/>
                    </a:lnR>
                    <a:lnB w="38100">
                      <a:solidFill>
                        <a:srgbClr val="6D6C6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3343655" y="4139946"/>
            <a:ext cx="2374900" cy="2016760"/>
          </a:xfrm>
          <a:custGeom>
            <a:avLst/>
            <a:gdLst/>
            <a:ahLst/>
            <a:cxnLst/>
            <a:rect l="l" t="t" r="r" b="b"/>
            <a:pathLst>
              <a:path w="2374900" h="2016760">
                <a:moveTo>
                  <a:pt x="0" y="0"/>
                </a:moveTo>
                <a:lnTo>
                  <a:pt x="2374392" y="0"/>
                </a:lnTo>
                <a:lnTo>
                  <a:pt x="2374392" y="2016251"/>
                </a:lnTo>
                <a:lnTo>
                  <a:pt x="0" y="201625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7AA6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362705" y="4194853"/>
            <a:ext cx="233680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1140">
              <a:lnSpc>
                <a:spcPct val="100000"/>
              </a:lnSpc>
              <a:spcBef>
                <a:spcPts val="95"/>
              </a:spcBef>
            </a:pPr>
            <a:r>
              <a:rPr sz="3200" b="1" spc="-90" dirty="0">
                <a:solidFill>
                  <a:srgbClr val="7AA62B"/>
                </a:solidFill>
                <a:latin typeface="Tahoma"/>
                <a:cs typeface="Tahoma"/>
              </a:rPr>
              <a:t>Hands-</a:t>
            </a:r>
            <a:r>
              <a:rPr sz="3200" b="1" spc="-25" dirty="0">
                <a:solidFill>
                  <a:srgbClr val="7AA62B"/>
                </a:solidFill>
                <a:latin typeface="Tahoma"/>
                <a:cs typeface="Tahoma"/>
              </a:rPr>
              <a:t>on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91814" y="4752213"/>
            <a:ext cx="540385" cy="540385"/>
          </a:xfrm>
          <a:prstGeom prst="rect">
            <a:avLst/>
          </a:prstGeom>
          <a:solidFill>
            <a:srgbClr val="7AA62B"/>
          </a:solidFill>
          <a:ln w="12700">
            <a:solidFill>
              <a:srgbClr val="7AA62B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5"/>
              </a:spcBef>
            </a:pPr>
            <a:r>
              <a:rPr sz="3200" b="1" spc="-290" dirty="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86100" y="5292090"/>
            <a:ext cx="2038350" cy="492759"/>
          </a:xfrm>
          <a:custGeom>
            <a:avLst/>
            <a:gdLst/>
            <a:ahLst/>
            <a:cxnLst/>
            <a:rect l="l" t="t" r="r" b="b"/>
            <a:pathLst>
              <a:path w="2038350" h="492760">
                <a:moveTo>
                  <a:pt x="2038350" y="0"/>
                </a:moveTo>
                <a:lnTo>
                  <a:pt x="0" y="0"/>
                </a:lnTo>
                <a:lnTo>
                  <a:pt x="0" y="492252"/>
                </a:lnTo>
                <a:lnTo>
                  <a:pt x="2038350" y="492252"/>
                </a:lnTo>
                <a:lnTo>
                  <a:pt x="2038350" y="0"/>
                </a:lnTo>
                <a:close/>
              </a:path>
            </a:pathLst>
          </a:custGeom>
          <a:solidFill>
            <a:srgbClr val="E6E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32097" y="5273449"/>
            <a:ext cx="12033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200" dirty="0">
                <a:solidFill>
                  <a:srgbClr val="6D6C66"/>
                </a:solidFill>
                <a:latin typeface="Tahoma"/>
                <a:cs typeface="Tahoma"/>
              </a:rPr>
              <a:t>Crime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9249" y="5761295"/>
            <a:ext cx="1362075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145" dirty="0">
                <a:solidFill>
                  <a:srgbClr val="6D6C66"/>
                </a:solidFill>
                <a:latin typeface="Tahoma"/>
                <a:cs typeface="Tahoma"/>
              </a:rPr>
              <a:t>Case-</a:t>
            </a:r>
            <a:r>
              <a:rPr sz="1900" spc="3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9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96767" y="2777489"/>
            <a:ext cx="2467610" cy="493395"/>
          </a:xfrm>
          <a:custGeom>
            <a:avLst/>
            <a:gdLst/>
            <a:ahLst/>
            <a:cxnLst/>
            <a:rect l="l" t="t" r="r" b="b"/>
            <a:pathLst>
              <a:path w="2467610" h="493395">
                <a:moveTo>
                  <a:pt x="2467356" y="0"/>
                </a:moveTo>
                <a:lnTo>
                  <a:pt x="0" y="0"/>
                </a:lnTo>
                <a:lnTo>
                  <a:pt x="0" y="493013"/>
                </a:lnTo>
                <a:lnTo>
                  <a:pt x="2467356" y="493013"/>
                </a:lnTo>
                <a:lnTo>
                  <a:pt x="2467356" y="0"/>
                </a:lnTo>
                <a:close/>
              </a:path>
            </a:pathLst>
          </a:custGeom>
          <a:solidFill>
            <a:srgbClr val="E6E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077082" y="1607058"/>
          <a:ext cx="2869565" cy="2014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8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7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790"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  <a:lnB w="3175">
                      <a:solidFill>
                        <a:srgbClr val="6D6C6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764540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3200" b="1" spc="45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PCA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66675" marB="0">
                    <a:lnL w="38100">
                      <a:solidFill>
                        <a:srgbClr val="6D6C66"/>
                      </a:solidFill>
                      <a:prstDash val="solid"/>
                    </a:lnL>
                    <a:lnR w="38100">
                      <a:solidFill>
                        <a:srgbClr val="6D6C66"/>
                      </a:solidFill>
                      <a:prstDash val="solid"/>
                    </a:lnR>
                    <a:lnT w="38100">
                      <a:solidFill>
                        <a:srgbClr val="6D6C6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815">
                <a:tc>
                  <a:txBody>
                    <a:bodyPr/>
                    <a:lstStyle/>
                    <a:p>
                      <a:pPr marL="33020">
                        <a:lnSpc>
                          <a:spcPts val="3679"/>
                        </a:lnSpc>
                      </a:pPr>
                      <a:r>
                        <a:rPr sz="3200" b="1" spc="-2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02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  <a:lnT w="3175" cap="flat" cmpd="sng" algn="ctr">
                      <a:solidFill>
                        <a:srgbClr val="6D6C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D6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D6C66"/>
                      </a:solidFill>
                      <a:prstDash val="solid"/>
                    </a:lnL>
                    <a:solidFill>
                      <a:srgbClr val="6D6C6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775">
                <a:tc gridSpan="3">
                  <a:txBody>
                    <a:bodyPr/>
                    <a:lstStyle/>
                    <a:p>
                      <a:pPr marL="497840">
                        <a:lnSpc>
                          <a:spcPts val="3729"/>
                        </a:lnSpc>
                      </a:pPr>
                      <a:r>
                        <a:rPr sz="3200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The</a:t>
                      </a:r>
                      <a:r>
                        <a:rPr sz="3200" spc="-114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3200" spc="80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Basics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  <a:solidFill>
                      <a:srgbClr val="E6E0D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R="213360"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6D6C66"/>
                      </a:solidFill>
                      <a:prstDash val="solid"/>
                    </a:lnL>
                    <a:lnR w="38100">
                      <a:solidFill>
                        <a:srgbClr val="6D6C66"/>
                      </a:solidFill>
                      <a:prstDash val="solid"/>
                    </a:lnR>
                    <a:lnB w="38100">
                      <a:solidFill>
                        <a:srgbClr val="6D6C6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34239" y="1612391"/>
          <a:ext cx="2632075" cy="2015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7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  <a:lnB w="3175">
                      <a:solidFill>
                        <a:srgbClr val="6D6C66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5560" algn="ctr">
                        <a:lnSpc>
                          <a:spcPct val="100000"/>
                        </a:lnSpc>
                        <a:spcBef>
                          <a:spcPts val="530"/>
                        </a:spcBef>
                      </a:pPr>
                      <a:r>
                        <a:rPr sz="3200" b="1" spc="-25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EFA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67310" marB="0">
                    <a:lnL w="38100">
                      <a:solidFill>
                        <a:srgbClr val="6D6C66"/>
                      </a:solidFill>
                      <a:prstDash val="solid"/>
                    </a:lnL>
                    <a:lnR w="38100">
                      <a:solidFill>
                        <a:srgbClr val="6D6C66"/>
                      </a:solidFill>
                      <a:prstDash val="solid"/>
                    </a:lnR>
                    <a:lnT w="38100">
                      <a:solidFill>
                        <a:srgbClr val="6D6C66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450">
                <a:tc gridSpan="2">
                  <a:txBody>
                    <a:bodyPr/>
                    <a:lstStyle/>
                    <a:p>
                      <a:pPr marL="4826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3200" b="1" spc="-290" dirty="0">
                          <a:solidFill>
                            <a:srgbClr val="FFFFFF"/>
                          </a:solidFill>
                          <a:latin typeface="Tahoma"/>
                          <a:cs typeface="Tahoma"/>
                        </a:rPr>
                        <a:t>01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34290" marB="0">
                    <a:lnT w="3175">
                      <a:solidFill>
                        <a:srgbClr val="6D6C66"/>
                      </a:solidFill>
                      <a:prstDash val="solid"/>
                    </a:lnT>
                    <a:solidFill>
                      <a:srgbClr val="6D6C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6D6C66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851535">
                        <a:lnSpc>
                          <a:spcPts val="3740"/>
                        </a:lnSpc>
                      </a:pPr>
                      <a:r>
                        <a:rPr sz="3200" spc="-10" dirty="0">
                          <a:solidFill>
                            <a:srgbClr val="6D6C66"/>
                          </a:solidFill>
                          <a:latin typeface="Tahoma"/>
                          <a:cs typeface="Tahoma"/>
                        </a:rPr>
                        <a:t>Intro</a:t>
                      </a:r>
                      <a:endParaRPr sz="3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38100">
                      <a:solidFill>
                        <a:srgbClr val="6D6C66"/>
                      </a:solidFill>
                      <a:prstDash val="solid"/>
                    </a:lnL>
                    <a:lnR w="38100">
                      <a:solidFill>
                        <a:srgbClr val="6D6C66"/>
                      </a:solidFill>
                      <a:prstDash val="solid"/>
                    </a:lnR>
                    <a:lnB w="38100">
                      <a:solidFill>
                        <a:srgbClr val="6D6C66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456" rIns="0" bIns="0" rtlCol="0">
            <a:spAutoFit/>
          </a:bodyPr>
          <a:lstStyle/>
          <a:p>
            <a:pPr marL="2068830">
              <a:lnSpc>
                <a:spcPct val="100000"/>
              </a:lnSpc>
              <a:spcBef>
                <a:spcPts val="100"/>
              </a:spcBef>
            </a:pPr>
            <a:r>
              <a:rPr sz="3600" spc="-114" dirty="0"/>
              <a:t>Learning</a:t>
            </a:r>
            <a:r>
              <a:rPr sz="3600" spc="-110" dirty="0"/>
              <a:t> </a:t>
            </a:r>
            <a:r>
              <a:rPr sz="3600" spc="-20" dirty="0"/>
              <a:t>Objectives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798819" y="1839893"/>
            <a:ext cx="7319009" cy="3952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181610" indent="-228600">
              <a:lnSpc>
                <a:spcPct val="150000"/>
              </a:lnSpc>
              <a:spcBef>
                <a:spcPts val="100"/>
              </a:spcBef>
              <a:buFont typeface="Wingdings"/>
              <a:buChar char=""/>
              <a:tabLst>
                <a:tab pos="240665" algn="l"/>
              </a:tabLst>
            </a:pPr>
            <a:r>
              <a:rPr sz="1800" spc="65" dirty="0">
                <a:solidFill>
                  <a:srgbClr val="00338D"/>
                </a:solidFill>
                <a:latin typeface="Tahoma"/>
                <a:cs typeface="Tahoma"/>
              </a:rPr>
              <a:t>Differentiate</a:t>
            </a:r>
            <a:r>
              <a:rPr sz="18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110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800" dirty="0">
                <a:solidFill>
                  <a:srgbClr val="00338D"/>
                </a:solidFill>
                <a:latin typeface="Tahoma"/>
                <a:cs typeface="Tahoma"/>
              </a:rPr>
              <a:t> analysis </a:t>
            </a:r>
            <a:r>
              <a:rPr sz="1800" spc="100" dirty="0">
                <a:solidFill>
                  <a:srgbClr val="00338D"/>
                </a:solidFill>
                <a:latin typeface="Tahoma"/>
                <a:cs typeface="Tahoma"/>
              </a:rPr>
              <a:t>techniques</a:t>
            </a:r>
            <a:r>
              <a:rPr sz="18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00338D"/>
                </a:solidFill>
                <a:latin typeface="Tahoma"/>
                <a:cs typeface="Tahoma"/>
              </a:rPr>
              <a:t>from</a:t>
            </a:r>
            <a:r>
              <a:rPr sz="18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00338D"/>
                </a:solidFill>
                <a:latin typeface="Tahoma"/>
                <a:cs typeface="Tahoma"/>
              </a:rPr>
              <a:t>other</a:t>
            </a:r>
            <a:r>
              <a:rPr sz="18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55" dirty="0">
                <a:solidFill>
                  <a:srgbClr val="00338D"/>
                </a:solidFill>
                <a:latin typeface="Tahoma"/>
                <a:cs typeface="Tahoma"/>
              </a:rPr>
              <a:t>multivariate </a:t>
            </a:r>
            <a:r>
              <a:rPr sz="1800" spc="75" dirty="0">
                <a:solidFill>
                  <a:srgbClr val="00338D"/>
                </a:solidFill>
                <a:latin typeface="Tahoma"/>
                <a:cs typeface="Tahoma"/>
              </a:rPr>
              <a:t>techniques.</a:t>
            </a:r>
            <a:endParaRPr sz="1800">
              <a:latin typeface="Tahoma"/>
              <a:cs typeface="Tahoma"/>
            </a:endParaRPr>
          </a:p>
          <a:p>
            <a:pPr marL="240665" marR="5080" indent="-228600">
              <a:lnSpc>
                <a:spcPct val="150000"/>
              </a:lnSpc>
              <a:spcBef>
                <a:spcPts val="1000"/>
              </a:spcBef>
              <a:buFont typeface="Wingdings"/>
              <a:buChar char=""/>
              <a:tabLst>
                <a:tab pos="240665" algn="l"/>
              </a:tabLst>
            </a:pPr>
            <a:r>
              <a:rPr sz="1800" dirty="0">
                <a:solidFill>
                  <a:srgbClr val="00338D"/>
                </a:solidFill>
                <a:latin typeface="Tahoma"/>
                <a:cs typeface="Tahoma"/>
              </a:rPr>
              <a:t>Distinguish</a:t>
            </a:r>
            <a:r>
              <a:rPr sz="18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00338D"/>
                </a:solidFill>
                <a:latin typeface="Tahoma"/>
                <a:cs typeface="Tahoma"/>
              </a:rPr>
              <a:t>between</a:t>
            </a:r>
            <a:r>
              <a:rPr sz="18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00338D"/>
                </a:solidFill>
                <a:latin typeface="Tahoma"/>
                <a:cs typeface="Tahoma"/>
              </a:rPr>
              <a:t>exploratory</a:t>
            </a:r>
            <a:r>
              <a:rPr sz="18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19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8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80" dirty="0">
                <a:solidFill>
                  <a:srgbClr val="00338D"/>
                </a:solidFill>
                <a:latin typeface="Tahoma"/>
                <a:cs typeface="Tahoma"/>
              </a:rPr>
              <a:t>confirmatory</a:t>
            </a:r>
            <a:r>
              <a:rPr sz="18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338D"/>
                </a:solidFill>
                <a:latin typeface="Tahoma"/>
                <a:cs typeface="Tahoma"/>
              </a:rPr>
              <a:t>uses</a:t>
            </a:r>
            <a:r>
              <a:rPr sz="18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8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8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100" dirty="0">
                <a:solidFill>
                  <a:srgbClr val="00338D"/>
                </a:solidFill>
                <a:latin typeface="Tahoma"/>
                <a:cs typeface="Tahoma"/>
              </a:rPr>
              <a:t>factor </a:t>
            </a:r>
            <a:r>
              <a:rPr sz="1800" spc="110" dirty="0">
                <a:solidFill>
                  <a:srgbClr val="00338D"/>
                </a:solidFill>
                <a:latin typeface="Tahoma"/>
                <a:cs typeface="Tahoma"/>
              </a:rPr>
              <a:t>analytic</a:t>
            </a:r>
            <a:r>
              <a:rPr sz="18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75" dirty="0">
                <a:solidFill>
                  <a:srgbClr val="00338D"/>
                </a:solidFill>
                <a:latin typeface="Tahoma"/>
                <a:cs typeface="Tahoma"/>
              </a:rPr>
              <a:t>techniques.</a:t>
            </a:r>
            <a:endParaRPr sz="18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2075"/>
              </a:spcBef>
              <a:buFont typeface="Wingdings"/>
              <a:buChar char=""/>
              <a:tabLst>
                <a:tab pos="240665" algn="l"/>
              </a:tabLst>
            </a:pPr>
            <a:r>
              <a:rPr sz="1800" dirty="0">
                <a:solidFill>
                  <a:srgbClr val="00338D"/>
                </a:solidFill>
                <a:latin typeface="Tahoma"/>
                <a:cs typeface="Tahoma"/>
              </a:rPr>
              <a:t>Distinguish</a:t>
            </a:r>
            <a:r>
              <a:rPr sz="18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155" dirty="0">
                <a:solidFill>
                  <a:srgbClr val="00338D"/>
                </a:solidFill>
                <a:latin typeface="Tahoma"/>
                <a:cs typeface="Tahoma"/>
              </a:rPr>
              <a:t>between</a:t>
            </a:r>
            <a:r>
              <a:rPr sz="18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i="1" spc="-170" dirty="0">
                <a:solidFill>
                  <a:srgbClr val="00338D"/>
                </a:solidFill>
                <a:latin typeface="Verdana"/>
                <a:cs typeface="Verdana"/>
              </a:rPr>
              <a:t>R</a:t>
            </a:r>
            <a:r>
              <a:rPr sz="1800" i="1" spc="-9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800" spc="19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8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i="1" spc="155" dirty="0">
                <a:solidFill>
                  <a:srgbClr val="00338D"/>
                </a:solidFill>
                <a:latin typeface="Verdana"/>
                <a:cs typeface="Verdana"/>
              </a:rPr>
              <a:t>Q</a:t>
            </a:r>
            <a:r>
              <a:rPr sz="1800" i="1" spc="-9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800" spc="110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8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338D"/>
                </a:solidFill>
                <a:latin typeface="Tahoma"/>
                <a:cs typeface="Tahoma"/>
              </a:rPr>
              <a:t>analysis.</a:t>
            </a:r>
            <a:endParaRPr sz="18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2085"/>
              </a:spcBef>
              <a:buFont typeface="Wingdings"/>
              <a:buChar char=""/>
              <a:tabLst>
                <a:tab pos="240665" algn="l"/>
              </a:tabLst>
            </a:pPr>
            <a:r>
              <a:rPr sz="1800" spc="90" dirty="0">
                <a:solidFill>
                  <a:srgbClr val="00338D"/>
                </a:solidFill>
                <a:latin typeface="Tahoma"/>
                <a:cs typeface="Tahoma"/>
              </a:rPr>
              <a:t>Define</a:t>
            </a:r>
            <a:r>
              <a:rPr sz="18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00338D"/>
                </a:solidFill>
                <a:latin typeface="Tahoma"/>
                <a:cs typeface="Tahoma"/>
              </a:rPr>
              <a:t>PCA</a:t>
            </a:r>
            <a:r>
              <a:rPr sz="18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19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8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95" dirty="0">
                <a:solidFill>
                  <a:srgbClr val="00338D"/>
                </a:solidFill>
                <a:latin typeface="Tahoma"/>
                <a:cs typeface="Tahoma"/>
              </a:rPr>
              <a:t>understand</a:t>
            </a:r>
            <a:r>
              <a:rPr sz="18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-45" dirty="0">
                <a:solidFill>
                  <a:srgbClr val="00338D"/>
                </a:solidFill>
                <a:latin typeface="Tahoma"/>
                <a:cs typeface="Tahoma"/>
              </a:rPr>
              <a:t>its</a:t>
            </a:r>
            <a:r>
              <a:rPr sz="18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85" dirty="0">
                <a:solidFill>
                  <a:srgbClr val="00338D"/>
                </a:solidFill>
                <a:latin typeface="Tahoma"/>
                <a:cs typeface="Tahoma"/>
              </a:rPr>
              <a:t>applications.</a:t>
            </a:r>
            <a:endParaRPr sz="18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2080"/>
              </a:spcBef>
              <a:buFont typeface="Wingdings"/>
              <a:buChar char=""/>
              <a:tabLst>
                <a:tab pos="240665" algn="l"/>
              </a:tabLst>
            </a:pPr>
            <a:r>
              <a:rPr sz="1800" spc="85" dirty="0">
                <a:solidFill>
                  <a:srgbClr val="00338D"/>
                </a:solidFill>
                <a:latin typeface="Tahoma"/>
                <a:cs typeface="Tahoma"/>
              </a:rPr>
              <a:t>Understand</a:t>
            </a:r>
            <a:r>
              <a:rPr sz="18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10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8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130" dirty="0">
                <a:solidFill>
                  <a:srgbClr val="00338D"/>
                </a:solidFill>
                <a:latin typeface="Tahoma"/>
                <a:cs typeface="Tahoma"/>
              </a:rPr>
              <a:t>math</a:t>
            </a:r>
            <a:r>
              <a:rPr sz="18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125" dirty="0">
                <a:solidFill>
                  <a:srgbClr val="00338D"/>
                </a:solidFill>
                <a:latin typeface="Tahoma"/>
                <a:cs typeface="Tahoma"/>
              </a:rPr>
              <a:t>behind</a:t>
            </a:r>
            <a:r>
              <a:rPr sz="18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135" dirty="0">
                <a:solidFill>
                  <a:srgbClr val="00338D"/>
                </a:solidFill>
                <a:latin typeface="Tahoma"/>
                <a:cs typeface="Tahoma"/>
              </a:rPr>
              <a:t>PCA.</a:t>
            </a:r>
            <a:endParaRPr sz="18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spcBef>
                <a:spcPts val="2075"/>
              </a:spcBef>
              <a:buFont typeface="Wingdings"/>
              <a:buChar char=""/>
              <a:tabLst>
                <a:tab pos="240665" algn="l"/>
              </a:tabLst>
            </a:pPr>
            <a:r>
              <a:rPr sz="1800" spc="95" dirty="0">
                <a:solidFill>
                  <a:srgbClr val="00338D"/>
                </a:solidFill>
                <a:latin typeface="Tahoma"/>
                <a:cs typeface="Tahoma"/>
              </a:rPr>
              <a:t>Carry</a:t>
            </a:r>
            <a:r>
              <a:rPr sz="18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90" dirty="0">
                <a:solidFill>
                  <a:srgbClr val="00338D"/>
                </a:solidFill>
                <a:latin typeface="Tahoma"/>
                <a:cs typeface="Tahoma"/>
              </a:rPr>
              <a:t>out</a:t>
            </a:r>
            <a:r>
              <a:rPr sz="18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275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8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229" dirty="0">
                <a:solidFill>
                  <a:srgbClr val="00338D"/>
                </a:solidFill>
                <a:latin typeface="Tahoma"/>
                <a:cs typeface="Tahoma"/>
              </a:rPr>
              <a:t>PCA</a:t>
            </a:r>
            <a:r>
              <a:rPr sz="18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338D"/>
                </a:solidFill>
                <a:latin typeface="Tahoma"/>
                <a:cs typeface="Tahoma"/>
              </a:rPr>
              <a:t>analysis</a:t>
            </a:r>
            <a:r>
              <a:rPr sz="18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dirty="0">
                <a:solidFill>
                  <a:srgbClr val="00338D"/>
                </a:solidFill>
                <a:latin typeface="Tahoma"/>
                <a:cs typeface="Tahoma"/>
              </a:rPr>
              <a:t>using</a:t>
            </a:r>
            <a:r>
              <a:rPr sz="1800" spc="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spc="-10" dirty="0">
                <a:solidFill>
                  <a:srgbClr val="00338D"/>
                </a:solidFill>
                <a:latin typeface="Tahoma"/>
                <a:cs typeface="Tahoma"/>
              </a:rPr>
              <a:t>SPSS.</a:t>
            </a:r>
            <a:endParaRPr sz="18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5952" y="3284982"/>
            <a:ext cx="1387601" cy="138760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2472" y="778355"/>
            <a:ext cx="76415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/>
              <a:t>Application:</a:t>
            </a:r>
            <a:r>
              <a:rPr spc="-220" dirty="0"/>
              <a:t> </a:t>
            </a:r>
            <a:r>
              <a:rPr dirty="0"/>
              <a:t>Crime</a:t>
            </a:r>
            <a:r>
              <a:rPr spc="-220" dirty="0"/>
              <a:t> </a:t>
            </a:r>
            <a:r>
              <a:rPr spc="90" dirty="0"/>
              <a:t>Case-</a:t>
            </a:r>
            <a:r>
              <a:rPr spc="-114" dirty="0"/>
              <a:t>Study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445146" y="1602130"/>
            <a:ext cx="8185150" cy="433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Source: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i="1" u="sng" spc="-160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Verdana"/>
                <a:cs typeface="Verdana"/>
                <a:hlinkClick r:id="rId2"/>
              </a:rPr>
              <a:t>http://psych.colorado.edu/~carey/courses/psyc7291/classdatasets.htm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buClr>
                <a:srgbClr val="00338D"/>
              </a:buClr>
              <a:buFont typeface="Arial MT"/>
              <a:buChar char="•"/>
            </a:pP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338D"/>
              </a:buClr>
              <a:buFont typeface="Arial MT"/>
              <a:buChar char="•"/>
            </a:pPr>
            <a:endParaRPr sz="1600">
              <a:latin typeface="Verdana"/>
              <a:cs typeface="Verdana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600" spc="135" dirty="0">
                <a:solidFill>
                  <a:srgbClr val="00338D"/>
                </a:solidFill>
                <a:latin typeface="Tahoma"/>
                <a:cs typeface="Tahoma"/>
              </a:rPr>
              <a:t>Metadata: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1977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crime</a:t>
            </a: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rates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by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US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00338D"/>
                </a:solidFill>
                <a:latin typeface="Tahoma"/>
                <a:cs typeface="Tahoma"/>
              </a:rPr>
              <a:t>state.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505"/>
              </a:spcBef>
              <a:buFont typeface="Courier New"/>
              <a:buChar char="o"/>
              <a:tabLst>
                <a:tab pos="697865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7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variables: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murder,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robbery,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assault,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burglary,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larceny,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8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auto.</a:t>
            </a:r>
            <a:endParaRPr sz="1600">
              <a:latin typeface="Tahoma"/>
              <a:cs typeface="Tahoma"/>
            </a:endParaRPr>
          </a:p>
          <a:p>
            <a:pPr marL="692785" marR="295910" lvl="1" indent="-223520">
              <a:lnSpc>
                <a:spcPct val="125899"/>
              </a:lnSpc>
              <a:buFont typeface="Courier New"/>
              <a:buChar char="o"/>
              <a:tabLst>
                <a:tab pos="692785" algn="l"/>
                <a:tab pos="697230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Larceny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vs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robbery: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Robbery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involves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use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force,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serious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legal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penalties.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Larceny: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no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force,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permanent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deprivation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property.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505"/>
              </a:spcBef>
              <a:buFont typeface="Courier New"/>
              <a:buChar char="o"/>
              <a:tabLst>
                <a:tab pos="697865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50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states</a:t>
            </a:r>
            <a:endParaRPr sz="16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Clr>
                <a:srgbClr val="00338D"/>
              </a:buClr>
              <a:buFont typeface="Courier New"/>
              <a:buChar char="o"/>
            </a:pPr>
            <a:endParaRPr sz="16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0338D"/>
              </a:buClr>
              <a:buFont typeface="Courier New"/>
              <a:buChar char="o"/>
            </a:pP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Objective: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495"/>
              </a:spcBef>
              <a:buFont typeface="Courier New"/>
              <a:buChar char="o"/>
              <a:tabLst>
                <a:tab pos="697865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Study</a:t>
            </a:r>
            <a:r>
              <a:rPr sz="16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covariance/correlation</a:t>
            </a:r>
            <a:r>
              <a:rPr sz="16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00338D"/>
                </a:solidFill>
                <a:latin typeface="Tahoma"/>
                <a:cs typeface="Tahoma"/>
              </a:rPr>
              <a:t>between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505"/>
              </a:spcBef>
              <a:buFont typeface="Courier New"/>
              <a:buChar char="o"/>
              <a:tabLst>
                <a:tab pos="697865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Run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PCA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dimension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reduction</a:t>
            </a:r>
            <a:endParaRPr sz="16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Clr>
                <a:srgbClr val="00338D"/>
              </a:buClr>
              <a:buFont typeface="Courier New"/>
              <a:buChar char="o"/>
            </a:pPr>
            <a:endParaRPr sz="16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00338D"/>
              </a:buClr>
              <a:buFont typeface="Courier New"/>
              <a:buChar char="o"/>
            </a:pP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600" spc="45" dirty="0">
                <a:solidFill>
                  <a:srgbClr val="00338D"/>
                </a:solidFill>
                <a:latin typeface="Tahoma"/>
                <a:cs typeface="Tahoma"/>
              </a:rPr>
              <a:t>Software: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IBM</a:t>
            </a: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SPSS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 (version 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25).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0256" y="97764"/>
            <a:ext cx="296354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Loading</a:t>
            </a:r>
            <a:r>
              <a:rPr spc="-245" dirty="0"/>
              <a:t> </a:t>
            </a:r>
            <a:r>
              <a:rPr spc="-155" dirty="0"/>
              <a:t>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252" y="867988"/>
            <a:ext cx="26003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1)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85" dirty="0">
                <a:solidFill>
                  <a:srgbClr val="00338D"/>
                </a:solidFill>
                <a:latin typeface="Tahoma"/>
                <a:cs typeface="Tahoma"/>
              </a:rPr>
              <a:t>Open</a:t>
            </a:r>
            <a:r>
              <a:rPr sz="1600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SPSS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software</a:t>
            </a:r>
            <a:endParaRPr sz="1600">
              <a:latin typeface="Tahoma"/>
              <a:cs typeface="Tahoma"/>
            </a:endParaRPr>
          </a:p>
          <a:p>
            <a:pPr marL="464184" indent="-178435">
              <a:lnSpc>
                <a:spcPct val="100000"/>
              </a:lnSpc>
              <a:buChar char="&gt;"/>
              <a:tabLst>
                <a:tab pos="464184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File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04" dirty="0">
                <a:solidFill>
                  <a:srgbClr val="00338D"/>
                </a:solidFill>
                <a:latin typeface="Tahoma"/>
                <a:cs typeface="Tahoma"/>
              </a:rPr>
              <a:t>&gt;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80" dirty="0">
                <a:solidFill>
                  <a:srgbClr val="00338D"/>
                </a:solidFill>
                <a:latin typeface="Tahoma"/>
                <a:cs typeface="Tahoma"/>
              </a:rPr>
              <a:t>Open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04" dirty="0">
                <a:solidFill>
                  <a:srgbClr val="00338D"/>
                </a:solidFill>
                <a:latin typeface="Tahoma"/>
                <a:cs typeface="Tahoma"/>
              </a:rPr>
              <a:t>&gt;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0926" y="1469136"/>
            <a:ext cx="3631691" cy="28727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44583" y="865547"/>
            <a:ext cx="3328670" cy="54356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2)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-1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file,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notice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both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b="1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View</a:t>
            </a:r>
            <a:r>
              <a:rPr sz="1600" b="1" spc="-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8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1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Variable</a:t>
            </a:r>
            <a:r>
              <a:rPr sz="1600" b="1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rgbClr val="00338D"/>
                </a:solidFill>
                <a:latin typeface="Tahoma"/>
                <a:cs typeface="Tahoma"/>
              </a:rPr>
              <a:t>View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08125" y="1442466"/>
            <a:ext cx="7585075" cy="4902200"/>
            <a:chOff x="1008125" y="1442466"/>
            <a:chExt cx="7585075" cy="490220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81116" y="1442466"/>
              <a:ext cx="2711957" cy="28994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20384" y="4149090"/>
              <a:ext cx="395478" cy="1165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8125" y="4338066"/>
              <a:ext cx="7127747" cy="200634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4428" rIns="0" bIns="0" rtlCol="0">
            <a:spAutoFit/>
          </a:bodyPr>
          <a:lstStyle/>
          <a:p>
            <a:pPr marL="1883410">
              <a:lnSpc>
                <a:spcPct val="100000"/>
              </a:lnSpc>
              <a:spcBef>
                <a:spcPts val="100"/>
              </a:spcBef>
            </a:pPr>
            <a:r>
              <a:rPr spc="-345" dirty="0"/>
              <a:t>Test</a:t>
            </a:r>
            <a:r>
              <a:rPr spc="-35" dirty="0"/>
              <a:t> </a:t>
            </a:r>
            <a:r>
              <a:rPr spc="-85" dirty="0"/>
              <a:t>Considerations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39730" y="1575037"/>
            <a:ext cx="7773034" cy="4318000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595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b="1" spc="-40" dirty="0">
                <a:solidFill>
                  <a:srgbClr val="00338D"/>
                </a:solidFill>
                <a:latin typeface="Tahoma"/>
                <a:cs typeface="Tahoma"/>
              </a:rPr>
              <a:t>Data: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should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60" dirty="0">
                <a:solidFill>
                  <a:srgbClr val="7AA62B"/>
                </a:solidFill>
                <a:latin typeface="Tahoma"/>
                <a:cs typeface="Tahoma"/>
              </a:rPr>
              <a:t>quantitative</a:t>
            </a:r>
            <a:r>
              <a:rPr sz="1600" b="1" spc="-1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at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interval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or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ratio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00338D"/>
                </a:solidFill>
                <a:latin typeface="Tahoma"/>
                <a:cs typeface="Tahoma"/>
              </a:rPr>
              <a:t>level.</a:t>
            </a:r>
            <a:endParaRPr sz="1600">
              <a:latin typeface="Tahoma"/>
              <a:cs typeface="Tahoma"/>
            </a:endParaRPr>
          </a:p>
          <a:p>
            <a:pPr marL="698500" marR="144780" lvl="1" indent="-228600">
              <a:lnSpc>
                <a:spcPct val="100000"/>
              </a:lnSpc>
              <a:spcBef>
                <a:spcPts val="500"/>
              </a:spcBef>
              <a:buFont typeface="Courier New"/>
              <a:buChar char="o"/>
              <a:tabLst>
                <a:tab pos="698500" algn="l"/>
              </a:tabLst>
            </a:pPr>
            <a:r>
              <a:rPr sz="1600" spc="130" dirty="0">
                <a:solidFill>
                  <a:srgbClr val="00338D"/>
                </a:solidFill>
                <a:latin typeface="Tahoma"/>
                <a:cs typeface="Tahoma"/>
              </a:rPr>
              <a:t>Categorical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(such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as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00338D"/>
                </a:solidFill>
                <a:latin typeface="Tahoma"/>
                <a:cs typeface="Tahoma"/>
              </a:rPr>
              <a:t>religion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or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country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origin)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not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suitable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analysis.</a:t>
            </a:r>
            <a:endParaRPr sz="1600">
              <a:latin typeface="Tahoma"/>
              <a:cs typeface="Tahoma"/>
            </a:endParaRPr>
          </a:p>
          <a:p>
            <a:pPr marL="698500" marR="872490" lvl="1" indent="-228600">
              <a:lnSpc>
                <a:spcPct val="100000"/>
              </a:lnSpc>
              <a:spcBef>
                <a:spcPts val="505"/>
              </a:spcBef>
              <a:buFont typeface="Courier New"/>
              <a:buChar char="o"/>
              <a:tabLst>
                <a:tab pos="698500" algn="l"/>
              </a:tabLst>
            </a:pPr>
            <a:r>
              <a:rPr sz="1600" spc="145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which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Pearson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correlation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coefficients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10" dirty="0">
                <a:solidFill>
                  <a:srgbClr val="00338D"/>
                </a:solidFill>
                <a:latin typeface="Tahoma"/>
                <a:cs typeface="Tahoma"/>
              </a:rPr>
              <a:t>can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sensibly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be </a:t>
            </a:r>
            <a:r>
              <a:rPr sz="1600" spc="145" dirty="0">
                <a:solidFill>
                  <a:srgbClr val="00338D"/>
                </a:solidFill>
                <a:latin typeface="Tahoma"/>
                <a:cs typeface="Tahoma"/>
              </a:rPr>
              <a:t>calculated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should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suitable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analysis.</a:t>
            </a:r>
            <a:endParaRPr sz="16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Clr>
                <a:srgbClr val="00338D"/>
              </a:buClr>
              <a:buFont typeface="Courier New"/>
              <a:buChar char="o"/>
            </a:pPr>
            <a:endParaRPr sz="16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00338D"/>
              </a:buClr>
              <a:buFont typeface="Courier New"/>
              <a:buChar char="o"/>
            </a:pP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Font typeface="Arial MT"/>
              <a:buChar char="•"/>
              <a:tabLst>
                <a:tab pos="240665" algn="l"/>
              </a:tabLst>
            </a:pP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Considerations:</a:t>
            </a:r>
            <a:endParaRPr sz="1600">
              <a:latin typeface="Tahoma"/>
              <a:cs typeface="Tahoma"/>
            </a:endParaRPr>
          </a:p>
          <a:p>
            <a:pPr marL="698500" marR="343535" lvl="1" indent="-228600">
              <a:lnSpc>
                <a:spcPct val="100000"/>
              </a:lnSpc>
              <a:spcBef>
                <a:spcPts val="490"/>
              </a:spcBef>
              <a:buFont typeface="Courier New"/>
              <a:buChar char="o"/>
              <a:tabLst>
                <a:tab pos="698500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should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have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5" dirty="0">
                <a:solidFill>
                  <a:srgbClr val="7AA62B"/>
                </a:solidFill>
                <a:latin typeface="Tahoma"/>
                <a:cs typeface="Tahoma"/>
              </a:rPr>
              <a:t>bivariate</a:t>
            </a:r>
            <a:r>
              <a:rPr sz="1600" b="1" spc="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spc="-35" dirty="0">
                <a:solidFill>
                  <a:srgbClr val="7AA62B"/>
                </a:solidFill>
                <a:latin typeface="Tahoma"/>
                <a:cs typeface="Tahoma"/>
              </a:rPr>
              <a:t>normal</a:t>
            </a:r>
            <a:r>
              <a:rPr sz="1600" b="1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spc="-95" dirty="0">
                <a:solidFill>
                  <a:srgbClr val="7AA62B"/>
                </a:solidFill>
                <a:latin typeface="Tahoma"/>
                <a:cs typeface="Tahoma"/>
              </a:rPr>
              <a:t>distribution</a:t>
            </a:r>
            <a:r>
              <a:rPr sz="1600" b="1" spc="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4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pair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of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endParaRPr sz="1600">
              <a:latin typeface="Tahoma"/>
              <a:cs typeface="Tahoma"/>
            </a:endParaRPr>
          </a:p>
          <a:p>
            <a:pPr marL="697865" lvl="1" indent="-227965">
              <a:lnSpc>
                <a:spcPct val="100000"/>
              </a:lnSpc>
              <a:spcBef>
                <a:spcPts val="505"/>
              </a:spcBef>
              <a:buFont typeface="Courier New"/>
              <a:buChar char="o"/>
              <a:tabLst>
                <a:tab pos="697865" algn="l"/>
              </a:tabLst>
            </a:pP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Observations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should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7AA62B"/>
                </a:solidFill>
                <a:latin typeface="Tahoma"/>
                <a:cs typeface="Tahoma"/>
              </a:rPr>
              <a:t>independent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500"/>
              </a:spcBef>
              <a:buFont typeface="Courier New"/>
              <a:buChar char="o"/>
              <a:tabLst>
                <a:tab pos="698500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analysis</a:t>
            </a:r>
            <a:r>
              <a:rPr sz="16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00338D"/>
                </a:solidFill>
                <a:latin typeface="Tahoma"/>
                <a:cs typeface="Tahoma"/>
              </a:rPr>
              <a:t>model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specifies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determined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by </a:t>
            </a:r>
            <a:r>
              <a:rPr sz="1600" spc="165" dirty="0">
                <a:solidFill>
                  <a:srgbClr val="00338D"/>
                </a:solidFill>
                <a:latin typeface="Tahoma"/>
                <a:cs typeface="Tahoma"/>
              </a:rPr>
              <a:t>common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factors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(the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factors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estimated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by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model)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unique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factors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(which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85" dirty="0">
                <a:solidFill>
                  <a:srgbClr val="00338D"/>
                </a:solidFill>
                <a:latin typeface="Tahoma"/>
                <a:cs typeface="Tahoma"/>
              </a:rPr>
              <a:t>do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not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overlap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45" dirty="0">
                <a:solidFill>
                  <a:srgbClr val="00338D"/>
                </a:solidFill>
                <a:latin typeface="Tahoma"/>
                <a:cs typeface="Tahoma"/>
              </a:rPr>
              <a:t>between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observed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00338D"/>
                </a:solidFill>
                <a:latin typeface="Tahoma"/>
                <a:cs typeface="Tahoma"/>
              </a:rPr>
              <a:t>variables);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600" spc="155" dirty="0">
                <a:solidFill>
                  <a:srgbClr val="00338D"/>
                </a:solidFill>
                <a:latin typeface="Tahoma"/>
                <a:cs typeface="Tahoma"/>
              </a:rPr>
              <a:t>computed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estimates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based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assumption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all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unique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factors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uncorrelated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4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other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65" dirty="0">
                <a:solidFill>
                  <a:srgbClr val="00338D"/>
                </a:solidFill>
                <a:latin typeface="Tahoma"/>
                <a:cs typeface="Tahoma"/>
              </a:rPr>
              <a:t>common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00338D"/>
                </a:solidFill>
                <a:latin typeface="Tahoma"/>
                <a:cs typeface="Tahoma"/>
              </a:rPr>
              <a:t>factors.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4428" rIns="0" bIns="0" rtlCol="0">
            <a:spAutoFit/>
          </a:bodyPr>
          <a:lstStyle/>
          <a:p>
            <a:pPr marL="56134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Assumptions</a:t>
            </a:r>
            <a:r>
              <a:rPr spc="-60" dirty="0"/>
              <a:t> </a:t>
            </a:r>
            <a:r>
              <a:rPr spc="-409" dirty="0"/>
              <a:t>&amp;</a:t>
            </a:r>
            <a:r>
              <a:rPr spc="-50" dirty="0"/>
              <a:t> </a:t>
            </a:r>
            <a:r>
              <a:rPr spc="-75" dirty="0"/>
              <a:t>Considerations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39730" y="1637978"/>
            <a:ext cx="7854950" cy="320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Courier New"/>
              <a:buChar char="o"/>
              <a:tabLst>
                <a:tab pos="240665" algn="l"/>
              </a:tabLst>
            </a:pP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You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5" dirty="0">
                <a:solidFill>
                  <a:srgbClr val="00338D"/>
                </a:solidFill>
                <a:latin typeface="Tahoma"/>
                <a:cs typeface="Tahoma"/>
              </a:rPr>
              <a:t>have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60" dirty="0">
                <a:solidFill>
                  <a:srgbClr val="00338D"/>
                </a:solidFill>
                <a:latin typeface="Tahoma"/>
                <a:cs typeface="Tahoma"/>
              </a:rPr>
              <a:t>multiple</a:t>
            </a:r>
            <a:r>
              <a:rPr sz="1600" b="1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b="1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should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measured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at</a:t>
            </a:r>
            <a:r>
              <a:rPr sz="1600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00338D"/>
                </a:solidFill>
                <a:latin typeface="Tahoma"/>
                <a:cs typeface="Tahoma"/>
              </a:rPr>
              <a:t>continuous</a:t>
            </a:r>
            <a:r>
              <a:rPr sz="1600" b="1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level</a:t>
            </a:r>
            <a:endParaRPr sz="1600">
              <a:latin typeface="Tahoma"/>
              <a:cs typeface="Tahoma"/>
            </a:endParaRPr>
          </a:p>
          <a:p>
            <a:pPr marL="241300">
              <a:lnSpc>
                <a:spcPct val="100000"/>
              </a:lnSpc>
            </a:pP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(although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ordinal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very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frequently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40" dirty="0">
                <a:solidFill>
                  <a:srgbClr val="00338D"/>
                </a:solidFill>
                <a:latin typeface="Tahoma"/>
                <a:cs typeface="Tahoma"/>
              </a:rPr>
              <a:t>used).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endParaRPr sz="1600">
              <a:latin typeface="Tahoma"/>
              <a:cs typeface="Tahoma"/>
            </a:endParaRPr>
          </a:p>
          <a:p>
            <a:pPr marL="240665" indent="-227965">
              <a:lnSpc>
                <a:spcPct val="100000"/>
              </a:lnSpc>
              <a:buFont typeface="Courier New"/>
              <a:buChar char="o"/>
              <a:tabLst>
                <a:tab pos="240665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There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needs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600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55" dirty="0">
                <a:solidFill>
                  <a:srgbClr val="00338D"/>
                </a:solidFill>
                <a:latin typeface="Tahoma"/>
                <a:cs typeface="Tahoma"/>
              </a:rPr>
              <a:t>linear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60" dirty="0">
                <a:solidFill>
                  <a:srgbClr val="00338D"/>
                </a:solidFill>
                <a:latin typeface="Tahoma"/>
                <a:cs typeface="Tahoma"/>
              </a:rPr>
              <a:t>relationship</a:t>
            </a:r>
            <a:r>
              <a:rPr sz="1600" b="1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rgbClr val="00338D"/>
                </a:solidFill>
                <a:latin typeface="Tahoma"/>
                <a:cs typeface="Tahoma"/>
              </a:rPr>
              <a:t>between</a:t>
            </a:r>
            <a:r>
              <a:rPr sz="1600" b="1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rgbClr val="00338D"/>
                </a:solidFill>
                <a:latin typeface="Tahoma"/>
                <a:cs typeface="Tahoma"/>
              </a:rPr>
              <a:t>all</a:t>
            </a:r>
            <a:r>
              <a:rPr sz="1600" b="1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85"/>
              </a:spcBef>
              <a:buClr>
                <a:srgbClr val="00338D"/>
              </a:buClr>
              <a:buFont typeface="Courier New"/>
              <a:buChar char="o"/>
            </a:pPr>
            <a:endParaRPr sz="1600">
              <a:latin typeface="Tahoma"/>
              <a:cs typeface="Tahoma"/>
            </a:endParaRPr>
          </a:p>
          <a:p>
            <a:pPr marL="240665" marR="5080" indent="-228600">
              <a:lnSpc>
                <a:spcPct val="100000"/>
              </a:lnSpc>
              <a:buFont typeface="Courier New"/>
              <a:buChar char="o"/>
              <a:tabLst>
                <a:tab pos="240665" algn="l"/>
              </a:tabLst>
            </a:pP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You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should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have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sampling</a:t>
            </a:r>
            <a:r>
              <a:rPr sz="1600" b="1" spc="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adequacy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6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which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simply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means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PCA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to </a:t>
            </a:r>
            <a:r>
              <a:rPr sz="1600" spc="145" dirty="0">
                <a:solidFill>
                  <a:srgbClr val="00338D"/>
                </a:solidFill>
                <a:latin typeface="Tahoma"/>
                <a:cs typeface="Tahoma"/>
              </a:rPr>
              <a:t>produce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reliable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result,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large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00338D"/>
                </a:solidFill>
                <a:latin typeface="Tahoma"/>
                <a:cs typeface="Tahoma"/>
              </a:rPr>
              <a:t>enough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sample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sizes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required.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00338D"/>
                </a:solidFill>
                <a:latin typeface="Tahoma"/>
                <a:cs typeface="Tahoma"/>
              </a:rPr>
              <a:t>Many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different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rules-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of-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thumb</a:t>
            </a:r>
            <a:r>
              <a:rPr sz="1600" spc="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have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been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proposed.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 These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mainly</a:t>
            </a:r>
            <a:r>
              <a:rPr sz="16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differ</a:t>
            </a:r>
            <a:r>
              <a:rPr sz="16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5" dirty="0">
                <a:solidFill>
                  <a:srgbClr val="00338D"/>
                </a:solidFill>
                <a:latin typeface="Tahoma"/>
                <a:cs typeface="Tahoma"/>
              </a:rPr>
              <a:t>depending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whether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65" dirty="0">
                <a:solidFill>
                  <a:srgbClr val="00338D"/>
                </a:solidFill>
                <a:latin typeface="Tahoma"/>
                <a:cs typeface="Tahoma"/>
              </a:rPr>
              <a:t>an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absolute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sample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size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proposed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or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if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multiple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number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your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sample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used.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Generally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speaking,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60" dirty="0">
                <a:solidFill>
                  <a:srgbClr val="00338D"/>
                </a:solidFill>
                <a:latin typeface="Tahoma"/>
                <a:cs typeface="Tahoma"/>
              </a:rPr>
              <a:t>mimimum</a:t>
            </a:r>
            <a:r>
              <a:rPr sz="1600" b="1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4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b="1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150 </a:t>
            </a: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cases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or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5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10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cases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per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variable,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has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been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5" dirty="0">
                <a:solidFill>
                  <a:srgbClr val="00338D"/>
                </a:solidFill>
                <a:latin typeface="Tahoma"/>
                <a:cs typeface="Tahoma"/>
              </a:rPr>
              <a:t>recommended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as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minimum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sample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size.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4428" rIns="0" bIns="0" rtlCol="0">
            <a:spAutoFit/>
          </a:bodyPr>
          <a:lstStyle/>
          <a:p>
            <a:pPr marL="56134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Assumptions</a:t>
            </a:r>
            <a:r>
              <a:rPr spc="-60" dirty="0"/>
              <a:t> </a:t>
            </a:r>
            <a:r>
              <a:rPr spc="-409" dirty="0"/>
              <a:t>&amp;</a:t>
            </a:r>
            <a:r>
              <a:rPr spc="-50" dirty="0"/>
              <a:t> </a:t>
            </a:r>
            <a:r>
              <a:rPr spc="-75" dirty="0"/>
              <a:t>Considerations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39730" y="1585400"/>
            <a:ext cx="7822565" cy="16325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40665" marR="5080" indent="-228600">
              <a:lnSpc>
                <a:spcPct val="148900"/>
              </a:lnSpc>
              <a:spcBef>
                <a:spcPts val="120"/>
              </a:spcBef>
              <a:buFont typeface="Courier New"/>
              <a:buChar char="o"/>
              <a:tabLst>
                <a:tab pos="240665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Your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should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suitable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b="1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00338D"/>
                </a:solidFill>
                <a:latin typeface="Tahoma"/>
                <a:cs typeface="Tahoma"/>
              </a:rPr>
              <a:t>reduction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: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65" dirty="0">
                <a:solidFill>
                  <a:srgbClr val="7AA62B"/>
                </a:solidFill>
                <a:latin typeface="Tahoma"/>
                <a:cs typeface="Tahoma"/>
              </a:rPr>
              <a:t>Multicollinearity</a:t>
            </a:r>
            <a:r>
              <a:rPr sz="1800" b="1" spc="3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7AA62B"/>
                </a:solidFill>
                <a:latin typeface="Tahoma"/>
                <a:cs typeface="Tahoma"/>
              </a:rPr>
              <a:t>→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Assessed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using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338D"/>
                </a:solidFill>
                <a:latin typeface="Tahoma"/>
                <a:cs typeface="Tahoma"/>
              </a:rPr>
              <a:t>MSA</a:t>
            </a:r>
            <a:r>
              <a:rPr sz="1800" b="1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(measure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sampling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65" dirty="0">
                <a:solidFill>
                  <a:srgbClr val="00338D"/>
                </a:solidFill>
                <a:latin typeface="Tahoma"/>
                <a:cs typeface="Tahoma"/>
              </a:rPr>
              <a:t>adequacy)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8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120" dirty="0">
                <a:solidFill>
                  <a:srgbClr val="00338D"/>
                </a:solidFill>
                <a:latin typeface="Tahoma"/>
                <a:cs typeface="Tahoma"/>
              </a:rPr>
              <a:t>Bartlett</a:t>
            </a:r>
            <a:r>
              <a:rPr sz="1800" spc="-120" dirty="0">
                <a:solidFill>
                  <a:srgbClr val="00338D"/>
                </a:solidFill>
                <a:latin typeface="MS PGothic"/>
                <a:cs typeface="MS PGothic"/>
              </a:rPr>
              <a:t>´</a:t>
            </a:r>
            <a:r>
              <a:rPr sz="1800" b="1" spc="-120" dirty="0">
                <a:solidFill>
                  <a:srgbClr val="00338D"/>
                </a:solidFill>
                <a:latin typeface="Tahoma"/>
                <a:cs typeface="Tahoma"/>
              </a:rPr>
              <a:t>s</a:t>
            </a:r>
            <a:r>
              <a:rPr sz="1800" b="1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130" dirty="0">
                <a:solidFill>
                  <a:srgbClr val="00338D"/>
                </a:solidFill>
                <a:latin typeface="Tahoma"/>
                <a:cs typeface="Tahoma"/>
              </a:rPr>
              <a:t>test</a:t>
            </a:r>
            <a:r>
              <a:rPr sz="1800" b="1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00338D"/>
                </a:solidFill>
                <a:latin typeface="Tahoma"/>
                <a:cs typeface="Tahoma"/>
              </a:rPr>
              <a:t>of </a:t>
            </a:r>
            <a:r>
              <a:rPr sz="1800" b="1" spc="-75" dirty="0">
                <a:solidFill>
                  <a:srgbClr val="00338D"/>
                </a:solidFill>
                <a:latin typeface="Tahoma"/>
                <a:cs typeface="Tahoma"/>
              </a:rPr>
              <a:t>Sphericity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:</a:t>
            </a:r>
            <a:r>
              <a:rPr sz="16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statistical</a:t>
            </a:r>
            <a:r>
              <a:rPr sz="16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test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overall</a:t>
            </a:r>
            <a:r>
              <a:rPr sz="16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significance</a:t>
            </a:r>
            <a:r>
              <a:rPr sz="16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all</a:t>
            </a:r>
            <a:r>
              <a:rPr sz="16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correlations</a:t>
            </a:r>
            <a:r>
              <a:rPr sz="1600" spc="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within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correlation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matrix.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9730" y="3815774"/>
            <a:ext cx="4374515" cy="998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Courier New"/>
              <a:buChar char="o"/>
              <a:tabLst>
                <a:tab pos="240665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There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should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338D"/>
                </a:solidFill>
                <a:latin typeface="Tahoma"/>
                <a:cs typeface="Tahoma"/>
              </a:rPr>
              <a:t>no</a:t>
            </a:r>
            <a:r>
              <a:rPr sz="1800" b="1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60" dirty="0">
                <a:solidFill>
                  <a:srgbClr val="00338D"/>
                </a:solidFill>
                <a:latin typeface="Tahoma"/>
                <a:cs typeface="Tahoma"/>
              </a:rPr>
              <a:t>significant</a:t>
            </a:r>
            <a:r>
              <a:rPr sz="1800" b="1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00338D"/>
                </a:solidFill>
                <a:latin typeface="Tahoma"/>
                <a:cs typeface="Tahoma"/>
              </a:rPr>
              <a:t>outliers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160"/>
              </a:spcBef>
              <a:buFont typeface="Courier New"/>
              <a:buChar char="o"/>
            </a:pPr>
            <a:endParaRPr sz="1800">
              <a:latin typeface="Tahoma"/>
              <a:cs typeface="Tahoma"/>
            </a:endParaRPr>
          </a:p>
          <a:p>
            <a:pPr marL="240029" indent="-227329">
              <a:lnSpc>
                <a:spcPct val="100000"/>
              </a:lnSpc>
              <a:buFont typeface="Courier New"/>
              <a:buChar char="o"/>
              <a:tabLst>
                <a:tab pos="240029" algn="l"/>
              </a:tabLst>
            </a:pPr>
            <a:r>
              <a:rPr sz="1800" b="1" spc="-35" dirty="0">
                <a:solidFill>
                  <a:srgbClr val="00338D"/>
                </a:solidFill>
                <a:latin typeface="Tahoma"/>
                <a:cs typeface="Tahoma"/>
              </a:rPr>
              <a:t>Homogeneity</a:t>
            </a:r>
            <a:r>
              <a:rPr sz="1800" b="1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sample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solutions.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0414" y="778355"/>
            <a:ext cx="704405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Assumptions:</a:t>
            </a:r>
            <a:r>
              <a:rPr spc="-125" dirty="0"/>
              <a:t> </a:t>
            </a:r>
            <a:r>
              <a:rPr spc="-225" dirty="0"/>
              <a:t>Rules</a:t>
            </a:r>
            <a:r>
              <a:rPr spc="-70" dirty="0"/>
              <a:t> </a:t>
            </a:r>
            <a:r>
              <a:rPr spc="-75" dirty="0"/>
              <a:t>of</a:t>
            </a:r>
            <a:r>
              <a:rPr spc="-110" dirty="0"/>
              <a:t> </a:t>
            </a:r>
            <a:r>
              <a:rPr spc="-165" dirty="0"/>
              <a:t>Thumb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639730" y="1638740"/>
            <a:ext cx="7834630" cy="2808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66675" indent="-228600">
              <a:lnSpc>
                <a:spcPct val="100000"/>
              </a:lnSpc>
              <a:spcBef>
                <a:spcPts val="100"/>
              </a:spcBef>
              <a:buFont typeface="Courier New"/>
              <a:buChar char="o"/>
              <a:tabLst>
                <a:tab pos="240665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There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must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100" dirty="0">
                <a:solidFill>
                  <a:srgbClr val="7AA62B"/>
                </a:solidFill>
                <a:latin typeface="Tahoma"/>
                <a:cs typeface="Tahoma"/>
              </a:rPr>
              <a:t>strong</a:t>
            </a:r>
            <a:r>
              <a:rPr sz="1800" b="1" spc="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7AA62B"/>
                </a:solidFill>
                <a:latin typeface="Tahoma"/>
                <a:cs typeface="Tahoma"/>
              </a:rPr>
              <a:t>conceptual</a:t>
            </a:r>
            <a:r>
              <a:rPr sz="1800" b="1" spc="1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55" dirty="0">
                <a:solidFill>
                  <a:srgbClr val="7AA62B"/>
                </a:solidFill>
                <a:latin typeface="Tahoma"/>
                <a:cs typeface="Tahoma"/>
              </a:rPr>
              <a:t>foundation</a:t>
            </a:r>
            <a:r>
              <a:rPr sz="1800" b="1" spc="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support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assumption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structure</a:t>
            </a:r>
            <a:r>
              <a:rPr sz="1600" spc="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does</a:t>
            </a: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exist</a:t>
            </a: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before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analysis</a:t>
            </a:r>
            <a:r>
              <a:rPr sz="16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performed.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80"/>
              </a:spcBef>
              <a:buClr>
                <a:srgbClr val="00338D"/>
              </a:buClr>
              <a:buFont typeface="Courier New"/>
              <a:buChar char="o"/>
            </a:pPr>
            <a:endParaRPr sz="1600">
              <a:latin typeface="Tahoma"/>
              <a:cs typeface="Tahoma"/>
            </a:endParaRPr>
          </a:p>
          <a:p>
            <a:pPr marL="240665" marR="8890" indent="-228600">
              <a:lnSpc>
                <a:spcPct val="100000"/>
              </a:lnSpc>
              <a:spcBef>
                <a:spcPts val="5"/>
              </a:spcBef>
              <a:buFont typeface="Courier New"/>
              <a:buChar char="o"/>
              <a:tabLst>
                <a:tab pos="240665" algn="l"/>
              </a:tabLst>
            </a:pPr>
            <a:r>
              <a:rPr sz="1600" spc="22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statistically</a:t>
            </a:r>
            <a:r>
              <a:rPr sz="16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significant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114" dirty="0">
                <a:solidFill>
                  <a:srgbClr val="00338D"/>
                </a:solidFill>
                <a:latin typeface="Tahoma"/>
                <a:cs typeface="Tahoma"/>
              </a:rPr>
              <a:t>Bartlett’s</a:t>
            </a:r>
            <a:r>
              <a:rPr sz="1800" b="1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130" dirty="0">
                <a:solidFill>
                  <a:srgbClr val="00338D"/>
                </a:solidFill>
                <a:latin typeface="Tahoma"/>
                <a:cs typeface="Tahoma"/>
              </a:rPr>
              <a:t>test</a:t>
            </a:r>
            <a:r>
              <a:rPr sz="1800" b="1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80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800" b="1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55" dirty="0">
                <a:solidFill>
                  <a:srgbClr val="00338D"/>
                </a:solidFill>
                <a:latin typeface="Tahoma"/>
                <a:cs typeface="Tahoma"/>
              </a:rPr>
              <a:t>sphericity</a:t>
            </a:r>
            <a:r>
              <a:rPr sz="1800" b="1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(sig.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04" dirty="0">
                <a:solidFill>
                  <a:srgbClr val="00338D"/>
                </a:solidFill>
                <a:latin typeface="Tahoma"/>
                <a:cs typeface="Tahoma"/>
              </a:rPr>
              <a:t>&lt;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.05)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indicates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that </a:t>
            </a: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sufficient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correlations</a:t>
            </a: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 exist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65" dirty="0">
                <a:solidFill>
                  <a:srgbClr val="00338D"/>
                </a:solidFill>
                <a:latin typeface="Tahoma"/>
                <a:cs typeface="Tahoma"/>
              </a:rPr>
              <a:t>among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proceed.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990"/>
              </a:spcBef>
              <a:buClr>
                <a:srgbClr val="00338D"/>
              </a:buClr>
              <a:buFont typeface="Courier New"/>
              <a:buChar char="o"/>
            </a:pPr>
            <a:endParaRPr sz="1600">
              <a:latin typeface="Tahoma"/>
              <a:cs typeface="Tahoma"/>
            </a:endParaRPr>
          </a:p>
          <a:p>
            <a:pPr marL="240665" marR="128905" indent="-228600">
              <a:lnSpc>
                <a:spcPct val="100000"/>
              </a:lnSpc>
              <a:buFont typeface="Courier New"/>
              <a:buChar char="o"/>
              <a:tabLst>
                <a:tab pos="240665" algn="l"/>
              </a:tabLst>
            </a:pP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Measure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40" dirty="0">
                <a:solidFill>
                  <a:srgbClr val="00338D"/>
                </a:solidFill>
                <a:latin typeface="Tahoma"/>
                <a:cs typeface="Tahoma"/>
              </a:rPr>
              <a:t>Sampling</a:t>
            </a:r>
            <a:r>
              <a:rPr sz="1800" b="1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50" dirty="0">
                <a:solidFill>
                  <a:srgbClr val="00338D"/>
                </a:solidFill>
                <a:latin typeface="Tahoma"/>
                <a:cs typeface="Tahoma"/>
              </a:rPr>
              <a:t>Adequacy</a:t>
            </a:r>
            <a:r>
              <a:rPr sz="1800" b="1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70" dirty="0">
                <a:solidFill>
                  <a:srgbClr val="00338D"/>
                </a:solidFill>
                <a:latin typeface="Tahoma"/>
                <a:cs typeface="Tahoma"/>
              </a:rPr>
              <a:t>(MSA)</a:t>
            </a:r>
            <a:r>
              <a:rPr sz="1800" b="1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values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must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exceed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.50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both the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overall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test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4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individual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variable.</a:t>
            </a:r>
            <a:r>
              <a:rPr sz="1600" spc="4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values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less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than</a:t>
            </a:r>
            <a:endParaRPr sz="1600">
              <a:latin typeface="Tahoma"/>
              <a:cs typeface="Tahoma"/>
            </a:endParaRPr>
          </a:p>
          <a:p>
            <a:pPr marL="240665" marR="5080">
              <a:lnSpc>
                <a:spcPts val="1920"/>
              </a:lnSpc>
              <a:spcBef>
                <a:spcPts val="60"/>
              </a:spcBef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.50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should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omitted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from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analysis</a:t>
            </a:r>
            <a:r>
              <a:rPr sz="16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one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at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time,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smallest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one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being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omitted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4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time.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8696" y="778355"/>
            <a:ext cx="50685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/>
              <a:t>Running</a:t>
            </a:r>
            <a:r>
              <a:rPr spc="-105" dirty="0"/>
              <a:t> </a:t>
            </a:r>
            <a:r>
              <a:rPr spc="-114" dirty="0"/>
              <a:t>the</a:t>
            </a:r>
            <a:r>
              <a:rPr spc="-165" dirty="0"/>
              <a:t> </a:t>
            </a:r>
            <a:r>
              <a:rPr spc="-9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9730" y="1511029"/>
            <a:ext cx="7642225" cy="101155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0665" algn="l"/>
              </a:tabLst>
            </a:pP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SPSS,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4" dirty="0">
                <a:solidFill>
                  <a:srgbClr val="00338D"/>
                </a:solidFill>
                <a:latin typeface="Tahoma"/>
                <a:cs typeface="Tahoma"/>
              </a:rPr>
              <a:t>PCA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involves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same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steps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as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FA.</a:t>
            </a:r>
            <a:endParaRPr sz="1600">
              <a:latin typeface="Tahoma"/>
              <a:cs typeface="Tahoma"/>
            </a:endParaRPr>
          </a:p>
          <a:p>
            <a:pPr marL="241300" marR="5080" indent="-22860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41300" algn="l"/>
              </a:tabLst>
            </a:pP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PCA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multi-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step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procedure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might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involves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running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analysis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2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or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3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times.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790" y="4312348"/>
            <a:ext cx="1122045" cy="348615"/>
          </a:xfrm>
          <a:prstGeom prst="rect">
            <a:avLst/>
          </a:prstGeom>
          <a:solidFill>
            <a:srgbClr val="7AA62B"/>
          </a:solidFill>
          <a:ln w="3175">
            <a:solidFill>
              <a:srgbClr val="7AA62B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00330">
              <a:lnSpc>
                <a:spcPct val="100000"/>
              </a:lnSpc>
              <a:spcBef>
                <a:spcPts val="365"/>
              </a:spcBef>
            </a:pPr>
            <a:r>
              <a:rPr sz="1600" b="1" spc="-250" dirty="0">
                <a:solidFill>
                  <a:srgbClr val="FFFFFF"/>
                </a:solidFill>
                <a:latin typeface="Tahoma"/>
                <a:cs typeface="Tahoma"/>
              </a:rPr>
              <a:t>FIRST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FFFFFF"/>
                </a:solidFill>
                <a:latin typeface="Tahoma"/>
                <a:cs typeface="Tahoma"/>
              </a:rPr>
              <a:t>RUN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20723" y="3478151"/>
            <a:ext cx="1167130" cy="2016760"/>
            <a:chOff x="1720723" y="3478151"/>
            <a:chExt cx="1167130" cy="2016760"/>
          </a:xfrm>
        </p:grpSpPr>
        <p:sp>
          <p:nvSpPr>
            <p:cNvPr id="6" name="object 6"/>
            <p:cNvSpPr/>
            <p:nvPr/>
          </p:nvSpPr>
          <p:spPr>
            <a:xfrm>
              <a:off x="1727073" y="3521799"/>
              <a:ext cx="1019810" cy="965200"/>
            </a:xfrm>
            <a:custGeom>
              <a:avLst/>
              <a:gdLst/>
              <a:ahLst/>
              <a:cxnLst/>
              <a:rect l="l" t="t" r="r" b="b"/>
              <a:pathLst>
                <a:path w="1019810" h="965200">
                  <a:moveTo>
                    <a:pt x="0" y="964920"/>
                  </a:moveTo>
                  <a:lnTo>
                    <a:pt x="1019619" y="0"/>
                  </a:lnTo>
                </a:path>
              </a:pathLst>
            </a:custGeom>
            <a:ln w="12700">
              <a:solidFill>
                <a:srgbClr val="7AA6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11284" y="3478151"/>
              <a:ext cx="81915" cy="80645"/>
            </a:xfrm>
            <a:custGeom>
              <a:avLst/>
              <a:gdLst/>
              <a:ahLst/>
              <a:cxnLst/>
              <a:rect l="l" t="t" r="r" b="b"/>
              <a:pathLst>
                <a:path w="81914" h="80645">
                  <a:moveTo>
                    <a:pt x="81533" y="0"/>
                  </a:moveTo>
                  <a:lnTo>
                    <a:pt x="0" y="24701"/>
                  </a:lnTo>
                  <a:lnTo>
                    <a:pt x="52374" y="80048"/>
                  </a:lnTo>
                  <a:lnTo>
                    <a:pt x="81533" y="0"/>
                  </a:lnTo>
                  <a:close/>
                </a:path>
              </a:pathLst>
            </a:custGeom>
            <a:solidFill>
              <a:srgbClr val="7AA6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27073" y="4486275"/>
              <a:ext cx="1008380" cy="0"/>
            </a:xfrm>
            <a:custGeom>
              <a:avLst/>
              <a:gdLst/>
              <a:ahLst/>
              <a:cxnLst/>
              <a:rect l="l" t="t" r="r" b="b"/>
              <a:pathLst>
                <a:path w="1008380">
                  <a:moveTo>
                    <a:pt x="0" y="0"/>
                  </a:moveTo>
                  <a:lnTo>
                    <a:pt x="1008214" y="0"/>
                  </a:lnTo>
                </a:path>
              </a:pathLst>
            </a:custGeom>
            <a:ln w="12700">
              <a:solidFill>
                <a:srgbClr val="7AA6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22586" y="444817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0" y="0"/>
                  </a:moveTo>
                  <a:lnTo>
                    <a:pt x="0" y="76200"/>
                  </a:lnTo>
                  <a:lnTo>
                    <a:pt x="76200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A6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27073" y="4486275"/>
              <a:ext cx="1113155" cy="967105"/>
            </a:xfrm>
            <a:custGeom>
              <a:avLst/>
              <a:gdLst/>
              <a:ahLst/>
              <a:cxnLst/>
              <a:rect l="l" t="t" r="r" b="b"/>
              <a:pathLst>
                <a:path w="1113155" h="967104">
                  <a:moveTo>
                    <a:pt x="0" y="0"/>
                  </a:moveTo>
                  <a:lnTo>
                    <a:pt x="1112761" y="966914"/>
                  </a:lnTo>
                </a:path>
              </a:pathLst>
            </a:custGeom>
            <a:ln w="12700">
              <a:solidFill>
                <a:srgbClr val="7AA6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05257" y="5416105"/>
              <a:ext cx="82550" cy="78740"/>
            </a:xfrm>
            <a:custGeom>
              <a:avLst/>
              <a:gdLst/>
              <a:ahLst/>
              <a:cxnLst/>
              <a:rect l="l" t="t" r="r" b="b"/>
              <a:pathLst>
                <a:path w="82550" h="78739">
                  <a:moveTo>
                    <a:pt x="49987" y="0"/>
                  </a:moveTo>
                  <a:lnTo>
                    <a:pt x="0" y="57518"/>
                  </a:lnTo>
                  <a:lnTo>
                    <a:pt x="82511" y="78739"/>
                  </a:lnTo>
                  <a:lnTo>
                    <a:pt x="49987" y="0"/>
                  </a:lnTo>
                  <a:close/>
                </a:path>
              </a:pathLst>
            </a:custGeom>
            <a:solidFill>
              <a:srgbClr val="7AA6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871176" y="3336779"/>
            <a:ext cx="19862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Descriptive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Statistics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p:sp>
        <p:nvSpPr>
          <p:cNvPr id="13" name="object 13"/>
          <p:cNvSpPr txBox="1"/>
          <p:nvPr/>
        </p:nvSpPr>
        <p:spPr>
          <a:xfrm>
            <a:off x="2877076" y="4345300"/>
            <a:ext cx="10814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Scree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Plots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65986" y="5353822"/>
            <a:ext cx="14928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Communalities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00313" y="3336779"/>
            <a:ext cx="22529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Scale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measurement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Scale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00313" y="4290774"/>
            <a:ext cx="25146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Determine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number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of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principle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00313" y="5354025"/>
            <a:ext cx="251523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Determine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number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of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principle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82836" y="2632900"/>
            <a:ext cx="940435" cy="347980"/>
          </a:xfrm>
          <a:prstGeom prst="rect">
            <a:avLst/>
          </a:prstGeom>
          <a:solidFill>
            <a:srgbClr val="0096DC"/>
          </a:solidFill>
          <a:ln w="3175">
            <a:solidFill>
              <a:srgbClr val="0096DC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360"/>
              </a:spcBef>
            </a:pPr>
            <a:r>
              <a:rPr sz="1600" b="1" spc="-30" dirty="0">
                <a:solidFill>
                  <a:srgbClr val="FFFFFF"/>
                </a:solidFill>
                <a:latin typeface="Tahoma"/>
                <a:cs typeface="Tahoma"/>
              </a:rPr>
              <a:t>OUTPUT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73814" y="2632900"/>
            <a:ext cx="1767205" cy="347980"/>
          </a:xfrm>
          <a:prstGeom prst="rect">
            <a:avLst/>
          </a:prstGeom>
          <a:solidFill>
            <a:srgbClr val="0096DC"/>
          </a:solidFill>
          <a:ln w="3175">
            <a:solidFill>
              <a:srgbClr val="0096DC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360"/>
              </a:spcBef>
            </a:pP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INTERPRETATION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8696" y="778355"/>
            <a:ext cx="506857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/>
              <a:t>Running</a:t>
            </a:r>
            <a:r>
              <a:rPr spc="-105" dirty="0"/>
              <a:t> </a:t>
            </a:r>
            <a:r>
              <a:rPr spc="-114" dirty="0"/>
              <a:t>the</a:t>
            </a:r>
            <a:r>
              <a:rPr spc="-165" dirty="0"/>
              <a:t> </a:t>
            </a:r>
            <a:r>
              <a:rPr spc="-90" dirty="0"/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5052" y="1438895"/>
            <a:ext cx="6975475" cy="767715"/>
          </a:xfrm>
          <a:prstGeom prst="rect">
            <a:avLst/>
          </a:prstGeom>
        </p:spPr>
        <p:txBody>
          <a:bodyPr vert="horz" wrap="square" lIns="0" tIns="139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0"/>
              </a:spcBef>
            </a:pP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run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principal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analysis,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from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menus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choose:</a:t>
            </a:r>
            <a:endParaRPr sz="1600">
              <a:latin typeface="Tahoma"/>
              <a:cs typeface="Tahoma"/>
            </a:endParaRPr>
          </a:p>
          <a:p>
            <a:pPr marL="926465">
              <a:lnSpc>
                <a:spcPct val="100000"/>
              </a:lnSpc>
              <a:spcBef>
                <a:spcPts val="1000"/>
              </a:spcBef>
            </a:pP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Analyze</a:t>
            </a:r>
            <a:r>
              <a:rPr sz="1600" b="1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55" dirty="0">
                <a:solidFill>
                  <a:srgbClr val="00338D"/>
                </a:solidFill>
                <a:latin typeface="Tahoma"/>
                <a:cs typeface="Tahoma"/>
              </a:rPr>
              <a:t>&gt;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55" dirty="0">
                <a:solidFill>
                  <a:srgbClr val="00338D"/>
                </a:solidFill>
                <a:latin typeface="Tahoma"/>
                <a:cs typeface="Tahoma"/>
              </a:rPr>
              <a:t>Dimension</a:t>
            </a:r>
            <a:r>
              <a:rPr sz="1600" b="1" spc="-40" dirty="0">
                <a:solidFill>
                  <a:srgbClr val="00338D"/>
                </a:solidFill>
                <a:latin typeface="Tahoma"/>
                <a:cs typeface="Tahoma"/>
              </a:rPr>
              <a:t> Reduction</a:t>
            </a:r>
            <a:r>
              <a:rPr sz="1600" b="1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55" dirty="0">
                <a:solidFill>
                  <a:srgbClr val="00338D"/>
                </a:solidFill>
                <a:latin typeface="Tahoma"/>
                <a:cs typeface="Tahoma"/>
              </a:rPr>
              <a:t>&gt;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Factor...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254" y="2438400"/>
            <a:ext cx="5263895" cy="34404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18891" y="3711585"/>
            <a:ext cx="2716530" cy="75755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b="1" spc="-10" dirty="0">
                <a:solidFill>
                  <a:srgbClr val="0096DC"/>
                </a:solidFill>
                <a:latin typeface="Tahoma"/>
                <a:cs typeface="Tahoma"/>
              </a:rPr>
              <a:t>Select</a:t>
            </a:r>
            <a:r>
              <a:rPr sz="1600" b="1" spc="-4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b="1" i="1" spc="-180" dirty="0">
                <a:solidFill>
                  <a:srgbClr val="0096DC"/>
                </a:solidFill>
                <a:latin typeface="Verdana"/>
                <a:cs typeface="Verdana"/>
              </a:rPr>
              <a:t>murder</a:t>
            </a:r>
            <a:r>
              <a:rPr sz="1600" b="1" i="1" spc="-95" dirty="0">
                <a:solidFill>
                  <a:srgbClr val="0096DC"/>
                </a:solidFill>
                <a:latin typeface="Verdana"/>
                <a:cs typeface="Verdana"/>
              </a:rPr>
              <a:t> </a:t>
            </a:r>
            <a:r>
              <a:rPr sz="1600" b="1" spc="-80" dirty="0">
                <a:solidFill>
                  <a:srgbClr val="0096DC"/>
                </a:solidFill>
                <a:latin typeface="Tahoma"/>
                <a:cs typeface="Tahoma"/>
              </a:rPr>
              <a:t>through</a:t>
            </a:r>
            <a:r>
              <a:rPr sz="1600" b="1" spc="-2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b="1" i="1" spc="-105" dirty="0">
                <a:solidFill>
                  <a:srgbClr val="0096DC"/>
                </a:solidFill>
                <a:latin typeface="Verdana"/>
                <a:cs typeface="Verdana"/>
              </a:rPr>
              <a:t>auto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b="1" dirty="0">
                <a:solidFill>
                  <a:srgbClr val="0096DC"/>
                </a:solidFill>
                <a:latin typeface="Tahoma"/>
                <a:cs typeface="Tahoma"/>
              </a:rPr>
              <a:t>as</a:t>
            </a:r>
            <a:r>
              <a:rPr sz="1600" b="1" spc="-7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b="1" spc="-40" dirty="0">
                <a:solidFill>
                  <a:srgbClr val="0096DC"/>
                </a:solidFill>
                <a:latin typeface="Tahoma"/>
                <a:cs typeface="Tahoma"/>
              </a:rPr>
              <a:t>analysis</a:t>
            </a:r>
            <a:r>
              <a:rPr sz="1600" b="1" spc="-6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96DC"/>
                </a:solidFill>
                <a:latin typeface="Tahoma"/>
                <a:cs typeface="Tahoma"/>
              </a:rPr>
              <a:t>variables.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p:sp>
        <p:nvSpPr>
          <p:cNvPr id="6" name="object 6"/>
          <p:cNvSpPr txBox="1"/>
          <p:nvPr/>
        </p:nvSpPr>
        <p:spPr>
          <a:xfrm>
            <a:off x="1689064" y="5886790"/>
            <a:ext cx="2872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7AA62B"/>
                </a:solidFill>
                <a:latin typeface="Calibri"/>
                <a:cs typeface="Calibri"/>
              </a:rPr>
              <a:t>Figure</a:t>
            </a:r>
            <a:r>
              <a:rPr sz="1800" spc="-40" dirty="0">
                <a:solidFill>
                  <a:srgbClr val="7AA62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AA62B"/>
                </a:solidFill>
                <a:latin typeface="Calibri"/>
                <a:cs typeface="Calibri"/>
              </a:rPr>
              <a:t>1.</a:t>
            </a:r>
            <a:r>
              <a:rPr sz="1800" spc="-45" dirty="0">
                <a:solidFill>
                  <a:srgbClr val="7AA62B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AA62B"/>
                </a:solidFill>
                <a:latin typeface="Calibri"/>
                <a:cs typeface="Calibri"/>
              </a:rPr>
              <a:t>Factor</a:t>
            </a:r>
            <a:r>
              <a:rPr sz="1800" spc="-45" dirty="0">
                <a:solidFill>
                  <a:srgbClr val="7AA62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AA62B"/>
                </a:solidFill>
                <a:latin typeface="Calibri"/>
                <a:cs typeface="Calibri"/>
              </a:rPr>
              <a:t>Analysis</a:t>
            </a:r>
            <a:r>
              <a:rPr sz="1800" spc="-55" dirty="0">
                <a:solidFill>
                  <a:srgbClr val="7AA62B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AA62B"/>
                </a:solidFill>
                <a:latin typeface="Calibri"/>
                <a:cs typeface="Calibri"/>
              </a:rPr>
              <a:t>dialog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8556" y="673828"/>
            <a:ext cx="730821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 dirty="0"/>
              <a:t>Running</a:t>
            </a:r>
            <a:r>
              <a:rPr spc="-105" dirty="0"/>
              <a:t> </a:t>
            </a:r>
            <a:r>
              <a:rPr spc="-114" dirty="0"/>
              <a:t>the</a:t>
            </a:r>
            <a:r>
              <a:rPr spc="-180" dirty="0"/>
              <a:t> </a:t>
            </a:r>
            <a:r>
              <a:rPr spc="-125" dirty="0"/>
              <a:t>Analysis:</a:t>
            </a:r>
            <a:r>
              <a:rPr spc="-95" dirty="0"/>
              <a:t> </a:t>
            </a:r>
            <a:r>
              <a:rPr spc="-390" dirty="0"/>
              <a:t>First</a:t>
            </a:r>
            <a:r>
              <a:rPr spc="-40" dirty="0"/>
              <a:t> </a:t>
            </a:r>
            <a:r>
              <a:rPr spc="-355" dirty="0"/>
              <a:t>Run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7877" y="1506467"/>
            <a:ext cx="41662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Analyze</a:t>
            </a:r>
            <a:r>
              <a:rPr sz="1600" b="1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55" dirty="0">
                <a:solidFill>
                  <a:srgbClr val="00338D"/>
                </a:solidFill>
                <a:latin typeface="Tahoma"/>
                <a:cs typeface="Tahoma"/>
              </a:rPr>
              <a:t>&gt;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55" dirty="0">
                <a:solidFill>
                  <a:srgbClr val="00338D"/>
                </a:solidFill>
                <a:latin typeface="Tahoma"/>
                <a:cs typeface="Tahoma"/>
              </a:rPr>
              <a:t>Dimension</a:t>
            </a:r>
            <a:r>
              <a:rPr sz="1600" b="1" spc="-40" dirty="0">
                <a:solidFill>
                  <a:srgbClr val="00338D"/>
                </a:solidFill>
                <a:latin typeface="Tahoma"/>
                <a:cs typeface="Tahoma"/>
              </a:rPr>
              <a:t> Reduction</a:t>
            </a:r>
            <a:r>
              <a:rPr sz="1600" b="1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55" dirty="0">
                <a:solidFill>
                  <a:srgbClr val="00338D"/>
                </a:solidFill>
                <a:latin typeface="Tahoma"/>
                <a:cs typeface="Tahoma"/>
              </a:rPr>
              <a:t>&gt;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 Factor...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7377" y="1353312"/>
            <a:ext cx="8176259" cy="5213985"/>
            <a:chOff x="357377" y="1353312"/>
            <a:chExt cx="8176259" cy="52139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7377" y="2023110"/>
              <a:ext cx="3391662" cy="28117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732532" y="2349246"/>
              <a:ext cx="975360" cy="332740"/>
            </a:xfrm>
            <a:custGeom>
              <a:avLst/>
              <a:gdLst/>
              <a:ahLst/>
              <a:cxnLst/>
              <a:rect l="l" t="t" r="r" b="b"/>
              <a:pathLst>
                <a:path w="975360" h="332739">
                  <a:moveTo>
                    <a:pt x="0" y="166115"/>
                  </a:moveTo>
                  <a:lnTo>
                    <a:pt x="17420" y="121955"/>
                  </a:lnTo>
                  <a:lnTo>
                    <a:pt x="66581" y="82273"/>
                  </a:lnTo>
                  <a:lnTo>
                    <a:pt x="101613" y="64606"/>
                  </a:lnTo>
                  <a:lnTo>
                    <a:pt x="142836" y="48653"/>
                  </a:lnTo>
                  <a:lnTo>
                    <a:pt x="189671" y="34611"/>
                  </a:lnTo>
                  <a:lnTo>
                    <a:pt x="241537" y="22679"/>
                  </a:lnTo>
                  <a:lnTo>
                    <a:pt x="297851" y="13054"/>
                  </a:lnTo>
                  <a:lnTo>
                    <a:pt x="358034" y="5933"/>
                  </a:lnTo>
                  <a:lnTo>
                    <a:pt x="421504" y="1516"/>
                  </a:lnTo>
                  <a:lnTo>
                    <a:pt x="487680" y="0"/>
                  </a:lnTo>
                  <a:lnTo>
                    <a:pt x="553855" y="1516"/>
                  </a:lnTo>
                  <a:lnTo>
                    <a:pt x="617325" y="5933"/>
                  </a:lnTo>
                  <a:lnTo>
                    <a:pt x="677508" y="13054"/>
                  </a:lnTo>
                  <a:lnTo>
                    <a:pt x="733822" y="22679"/>
                  </a:lnTo>
                  <a:lnTo>
                    <a:pt x="785688" y="34611"/>
                  </a:lnTo>
                  <a:lnTo>
                    <a:pt x="832523" y="48653"/>
                  </a:lnTo>
                  <a:lnTo>
                    <a:pt x="873746" y="64606"/>
                  </a:lnTo>
                  <a:lnTo>
                    <a:pt x="908778" y="82273"/>
                  </a:lnTo>
                  <a:lnTo>
                    <a:pt x="957939" y="121955"/>
                  </a:lnTo>
                  <a:lnTo>
                    <a:pt x="975360" y="166115"/>
                  </a:lnTo>
                  <a:lnTo>
                    <a:pt x="970908" y="188657"/>
                  </a:lnTo>
                  <a:lnTo>
                    <a:pt x="937036" y="230776"/>
                  </a:lnTo>
                  <a:lnTo>
                    <a:pt x="873746" y="267625"/>
                  </a:lnTo>
                  <a:lnTo>
                    <a:pt x="832523" y="283578"/>
                  </a:lnTo>
                  <a:lnTo>
                    <a:pt x="785688" y="297620"/>
                  </a:lnTo>
                  <a:lnTo>
                    <a:pt x="733822" y="309552"/>
                  </a:lnTo>
                  <a:lnTo>
                    <a:pt x="677508" y="319177"/>
                  </a:lnTo>
                  <a:lnTo>
                    <a:pt x="617325" y="326298"/>
                  </a:lnTo>
                  <a:lnTo>
                    <a:pt x="553855" y="330715"/>
                  </a:lnTo>
                  <a:lnTo>
                    <a:pt x="487680" y="332231"/>
                  </a:lnTo>
                  <a:lnTo>
                    <a:pt x="421504" y="330715"/>
                  </a:lnTo>
                  <a:lnTo>
                    <a:pt x="358034" y="326298"/>
                  </a:lnTo>
                  <a:lnTo>
                    <a:pt x="297851" y="319177"/>
                  </a:lnTo>
                  <a:lnTo>
                    <a:pt x="241537" y="309552"/>
                  </a:lnTo>
                  <a:lnTo>
                    <a:pt x="189671" y="297620"/>
                  </a:lnTo>
                  <a:lnTo>
                    <a:pt x="142836" y="283578"/>
                  </a:lnTo>
                  <a:lnTo>
                    <a:pt x="101613" y="267625"/>
                  </a:lnTo>
                  <a:lnTo>
                    <a:pt x="66581" y="249958"/>
                  </a:lnTo>
                  <a:lnTo>
                    <a:pt x="17420" y="210276"/>
                  </a:lnTo>
                  <a:lnTo>
                    <a:pt x="0" y="166115"/>
                  </a:lnTo>
                  <a:close/>
                </a:path>
              </a:pathLst>
            </a:custGeom>
            <a:ln w="38100">
              <a:solidFill>
                <a:srgbClr val="7AA6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20189" y="2203888"/>
              <a:ext cx="1933575" cy="572770"/>
            </a:xfrm>
            <a:custGeom>
              <a:avLst/>
              <a:gdLst/>
              <a:ahLst/>
              <a:cxnLst/>
              <a:rect l="l" t="t" r="r" b="b"/>
              <a:pathLst>
                <a:path w="1933575" h="572769">
                  <a:moveTo>
                    <a:pt x="1523064" y="5360"/>
                  </a:moveTo>
                  <a:lnTo>
                    <a:pt x="1535030" y="2658"/>
                  </a:lnTo>
                  <a:lnTo>
                    <a:pt x="1547447" y="816"/>
                  </a:lnTo>
                  <a:lnTo>
                    <a:pt x="1559696" y="0"/>
                  </a:lnTo>
                  <a:lnTo>
                    <a:pt x="1571159" y="373"/>
                  </a:lnTo>
                  <a:lnTo>
                    <a:pt x="1909158" y="32231"/>
                  </a:lnTo>
                  <a:lnTo>
                    <a:pt x="1926055" y="36018"/>
                  </a:lnTo>
                  <a:lnTo>
                    <a:pt x="1933411" y="43740"/>
                  </a:lnTo>
                  <a:lnTo>
                    <a:pt x="1930920" y="54252"/>
                  </a:lnTo>
                  <a:lnTo>
                    <a:pt x="1641075" y="262414"/>
                  </a:lnTo>
                  <a:lnTo>
                    <a:pt x="1597713" y="281829"/>
                  </a:lnTo>
                  <a:lnTo>
                    <a:pt x="1548795" y="287036"/>
                  </a:lnTo>
                  <a:lnTo>
                    <a:pt x="1531898" y="283249"/>
                  </a:lnTo>
                  <a:lnTo>
                    <a:pt x="1524542" y="275528"/>
                  </a:lnTo>
                  <a:lnTo>
                    <a:pt x="1527033" y="265015"/>
                  </a:lnTo>
                  <a:lnTo>
                    <a:pt x="1539675" y="252857"/>
                  </a:lnTo>
                  <a:lnTo>
                    <a:pt x="1715897" y="128254"/>
                  </a:lnTo>
                  <a:lnTo>
                    <a:pt x="72428" y="566758"/>
                  </a:lnTo>
                  <a:lnTo>
                    <a:pt x="45872" y="571841"/>
                  </a:lnTo>
                  <a:lnTo>
                    <a:pt x="23591" y="572270"/>
                  </a:lnTo>
                  <a:lnTo>
                    <a:pt x="7621" y="568236"/>
                  </a:lnTo>
                  <a:lnTo>
                    <a:pt x="0" y="559931"/>
                  </a:lnTo>
                  <a:lnTo>
                    <a:pt x="2471" y="548934"/>
                  </a:lnTo>
                  <a:lnTo>
                    <a:pt x="14309" y="537480"/>
                  </a:lnTo>
                  <a:lnTo>
                    <a:pt x="33842" y="526752"/>
                  </a:lnTo>
                  <a:lnTo>
                    <a:pt x="59400" y="517931"/>
                  </a:lnTo>
                  <a:lnTo>
                    <a:pt x="1702869" y="79427"/>
                  </a:lnTo>
                  <a:lnTo>
                    <a:pt x="1487998" y="59174"/>
                  </a:lnTo>
                  <a:lnTo>
                    <a:pt x="1471101" y="55388"/>
                  </a:lnTo>
                  <a:lnTo>
                    <a:pt x="1463745" y="47666"/>
                  </a:lnTo>
                  <a:lnTo>
                    <a:pt x="1466236" y="37154"/>
                  </a:lnTo>
                  <a:lnTo>
                    <a:pt x="1478878" y="24995"/>
                  </a:lnTo>
                  <a:lnTo>
                    <a:pt x="1488631" y="18961"/>
                  </a:lnTo>
                  <a:lnTo>
                    <a:pt x="1499659" y="13567"/>
                  </a:lnTo>
                  <a:lnTo>
                    <a:pt x="1511342" y="8978"/>
                  </a:lnTo>
                  <a:lnTo>
                    <a:pt x="1523064" y="5360"/>
                  </a:lnTo>
                  <a:close/>
                </a:path>
              </a:pathLst>
            </a:custGeom>
            <a:solidFill>
              <a:srgbClr val="7AA6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82412" y="1353312"/>
              <a:ext cx="2951225" cy="256489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36665" y="2980375"/>
              <a:ext cx="1923414" cy="1309370"/>
            </a:xfrm>
            <a:custGeom>
              <a:avLst/>
              <a:gdLst/>
              <a:ahLst/>
              <a:cxnLst/>
              <a:rect l="l" t="t" r="r" b="b"/>
              <a:pathLst>
                <a:path w="1923414" h="1309370">
                  <a:moveTo>
                    <a:pt x="1636021" y="927944"/>
                  </a:moveTo>
                  <a:lnTo>
                    <a:pt x="1668810" y="955549"/>
                  </a:lnTo>
                  <a:lnTo>
                    <a:pt x="1913290" y="1275491"/>
                  </a:lnTo>
                  <a:lnTo>
                    <a:pt x="1923285" y="1292473"/>
                  </a:lnTo>
                  <a:lnTo>
                    <a:pt x="1922659" y="1303989"/>
                  </a:lnTo>
                  <a:lnTo>
                    <a:pt x="1912113" y="1309000"/>
                  </a:lnTo>
                  <a:lnTo>
                    <a:pt x="1892349" y="1306471"/>
                  </a:lnTo>
                  <a:lnTo>
                    <a:pt x="1516839" y="1203093"/>
                  </a:lnTo>
                  <a:lnTo>
                    <a:pt x="1467315" y="1179289"/>
                  </a:lnTo>
                  <a:lnTo>
                    <a:pt x="1425128" y="1141100"/>
                  </a:lnTo>
                  <a:lnTo>
                    <a:pt x="1415133" y="1124118"/>
                  </a:lnTo>
                  <a:lnTo>
                    <a:pt x="1415759" y="1112602"/>
                  </a:lnTo>
                  <a:lnTo>
                    <a:pt x="1426305" y="1107591"/>
                  </a:lnTo>
                  <a:lnTo>
                    <a:pt x="1446069" y="1110120"/>
                  </a:lnTo>
                  <a:lnTo>
                    <a:pt x="1684786" y="1175839"/>
                  </a:lnTo>
                  <a:lnTo>
                    <a:pt x="51447" y="71767"/>
                  </a:lnTo>
                  <a:lnTo>
                    <a:pt x="26696" y="52567"/>
                  </a:lnTo>
                  <a:lnTo>
                    <a:pt x="9073" y="33854"/>
                  </a:lnTo>
                  <a:lnTo>
                    <a:pt x="0" y="17495"/>
                  </a:lnTo>
                  <a:lnTo>
                    <a:pt x="897" y="5357"/>
                  </a:lnTo>
                  <a:lnTo>
                    <a:pt x="11826" y="0"/>
                  </a:lnTo>
                  <a:lnTo>
                    <a:pt x="30388" y="2321"/>
                  </a:lnTo>
                  <a:lnTo>
                    <a:pt x="54322" y="11699"/>
                  </a:lnTo>
                  <a:lnTo>
                    <a:pt x="81363" y="27509"/>
                  </a:lnTo>
                  <a:lnTo>
                    <a:pt x="1714702" y="1131581"/>
                  </a:lnTo>
                  <a:lnTo>
                    <a:pt x="1564736" y="934566"/>
                  </a:lnTo>
                  <a:lnTo>
                    <a:pt x="1554742" y="917584"/>
                  </a:lnTo>
                  <a:lnTo>
                    <a:pt x="1555368" y="906069"/>
                  </a:lnTo>
                  <a:lnTo>
                    <a:pt x="1565913" y="901057"/>
                  </a:lnTo>
                  <a:lnTo>
                    <a:pt x="1585678" y="903586"/>
                  </a:lnTo>
                  <a:lnTo>
                    <a:pt x="1598184" y="907808"/>
                  </a:lnTo>
                  <a:lnTo>
                    <a:pt x="1611152" y="913552"/>
                  </a:lnTo>
                  <a:lnTo>
                    <a:pt x="1623969" y="920403"/>
                  </a:lnTo>
                  <a:lnTo>
                    <a:pt x="1636021" y="927944"/>
                  </a:lnTo>
                  <a:close/>
                </a:path>
              </a:pathLst>
            </a:custGeom>
            <a:solidFill>
              <a:srgbClr val="7AA6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2412" y="4091177"/>
              <a:ext cx="2353817" cy="2475737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925756" y="4852618"/>
            <a:ext cx="4461510" cy="1655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0" dirty="0">
                <a:solidFill>
                  <a:srgbClr val="00338D"/>
                </a:solidFill>
                <a:latin typeface="Tahoma"/>
                <a:cs typeface="Tahoma"/>
              </a:rPr>
              <a:t>Orthogonal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80" dirty="0">
                <a:solidFill>
                  <a:srgbClr val="00338D"/>
                </a:solidFill>
                <a:latin typeface="Tahoma"/>
                <a:cs typeface="Tahoma"/>
              </a:rPr>
              <a:t>rotation</a:t>
            </a:r>
            <a:r>
              <a:rPr sz="1600" b="1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methods:</a:t>
            </a:r>
            <a:endParaRPr sz="1600">
              <a:latin typeface="Tahoma"/>
              <a:cs typeface="Tahoma"/>
            </a:endParaRPr>
          </a:p>
          <a:p>
            <a:pPr marL="355600" marR="551180" indent="-342900">
              <a:lnSpc>
                <a:spcPct val="100000"/>
              </a:lnSpc>
              <a:spcBef>
                <a:spcPts val="385"/>
              </a:spcBef>
              <a:buClr>
                <a:srgbClr val="009EEB"/>
              </a:buClr>
              <a:buSzPct val="150000"/>
              <a:buFont typeface="Tahoma"/>
              <a:buChar char="•"/>
              <a:tabLst>
                <a:tab pos="355600" algn="l"/>
              </a:tabLst>
            </a:pPr>
            <a:r>
              <a:rPr sz="1600" b="1" spc="-20" dirty="0">
                <a:solidFill>
                  <a:srgbClr val="00338D"/>
                </a:solidFill>
                <a:latin typeface="Tahoma"/>
                <a:cs typeface="Tahoma"/>
              </a:rPr>
              <a:t>Quartimax</a:t>
            </a:r>
            <a:r>
              <a:rPr sz="1600" b="1" spc="2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80" dirty="0">
                <a:solidFill>
                  <a:srgbClr val="00338D"/>
                </a:solidFill>
                <a:latin typeface="Tahoma"/>
                <a:cs typeface="Tahoma"/>
              </a:rPr>
              <a:t>(simplify</a:t>
            </a:r>
            <a:r>
              <a:rPr sz="1600" b="1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14" dirty="0">
                <a:solidFill>
                  <a:srgbClr val="00338D"/>
                </a:solidFill>
                <a:latin typeface="Tahoma"/>
                <a:cs typeface="Tahoma"/>
              </a:rPr>
              <a:t>rows</a:t>
            </a:r>
            <a:r>
              <a:rPr sz="1600" b="1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0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b="1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85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b="1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factor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matrix)</a:t>
            </a:r>
            <a:endParaRPr sz="1600">
              <a:latin typeface="Tahoma"/>
              <a:cs typeface="Tahoma"/>
            </a:endParaRPr>
          </a:p>
          <a:p>
            <a:pPr marL="355600" marR="84455" indent="-342900">
              <a:lnSpc>
                <a:spcPct val="100000"/>
              </a:lnSpc>
              <a:spcBef>
                <a:spcPts val="384"/>
              </a:spcBef>
              <a:buClr>
                <a:srgbClr val="009EEB"/>
              </a:buClr>
              <a:buSzPct val="150000"/>
              <a:buFont typeface="Tahoma"/>
              <a:buChar char="•"/>
              <a:tabLst>
                <a:tab pos="355600" algn="l"/>
              </a:tabLst>
            </a:pP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Varimax</a:t>
            </a:r>
            <a:r>
              <a:rPr sz="1600" b="1" spc="2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80" dirty="0">
                <a:solidFill>
                  <a:srgbClr val="00338D"/>
                </a:solidFill>
                <a:latin typeface="Tahoma"/>
                <a:cs typeface="Tahoma"/>
              </a:rPr>
              <a:t>(simplify</a:t>
            </a:r>
            <a:r>
              <a:rPr sz="1600" b="1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50" dirty="0">
                <a:solidFill>
                  <a:srgbClr val="00338D"/>
                </a:solidFill>
                <a:latin typeface="Tahoma"/>
                <a:cs typeface="Tahoma"/>
              </a:rPr>
              <a:t>columns):</a:t>
            </a:r>
            <a:r>
              <a:rPr sz="1600" b="1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85" dirty="0">
                <a:solidFill>
                  <a:srgbClr val="00338D"/>
                </a:solidFill>
                <a:latin typeface="Tahoma"/>
                <a:cs typeface="Tahoma"/>
              </a:rPr>
              <a:t>most</a:t>
            </a:r>
            <a:r>
              <a:rPr sz="1600" b="1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widely used.</a:t>
            </a:r>
            <a:endParaRPr sz="1600">
              <a:latin typeface="Tahoma"/>
              <a:cs typeface="Tahoma"/>
            </a:endParaRPr>
          </a:p>
          <a:p>
            <a:pPr marL="354965" indent="-342265">
              <a:lnSpc>
                <a:spcPct val="100000"/>
              </a:lnSpc>
              <a:spcBef>
                <a:spcPts val="384"/>
              </a:spcBef>
              <a:buClr>
                <a:srgbClr val="009EEB"/>
              </a:buClr>
              <a:buSzPct val="150000"/>
              <a:buFont typeface="Tahoma"/>
              <a:buChar char="•"/>
              <a:tabLst>
                <a:tab pos="354965" algn="l"/>
              </a:tabLst>
            </a:pP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Equimax</a:t>
            </a:r>
            <a:r>
              <a:rPr sz="1600" b="1" spc="2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45" dirty="0">
                <a:solidFill>
                  <a:srgbClr val="00338D"/>
                </a:solidFill>
                <a:latin typeface="Tahoma"/>
                <a:cs typeface="Tahoma"/>
              </a:rPr>
              <a:t>(combination);</a:t>
            </a:r>
            <a:r>
              <a:rPr sz="1600" b="1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75" dirty="0">
                <a:solidFill>
                  <a:srgbClr val="00338D"/>
                </a:solidFill>
                <a:latin typeface="Tahoma"/>
                <a:cs typeface="Tahoma"/>
              </a:rPr>
              <a:t>not</a:t>
            </a:r>
            <a:r>
              <a:rPr sz="1600" b="1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40" dirty="0">
                <a:solidFill>
                  <a:srgbClr val="00338D"/>
                </a:solidFill>
                <a:latin typeface="Tahoma"/>
                <a:cs typeface="Tahoma"/>
              </a:rPr>
              <a:t>widely</a:t>
            </a:r>
            <a:r>
              <a:rPr sz="1600" b="1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used.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5321" y="105451"/>
            <a:ext cx="422783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0" dirty="0"/>
              <a:t>First</a:t>
            </a:r>
            <a:r>
              <a:rPr spc="-40" dirty="0"/>
              <a:t> </a:t>
            </a:r>
            <a:r>
              <a:rPr spc="-310" dirty="0"/>
              <a:t>Run:</a:t>
            </a:r>
            <a:r>
              <a:rPr spc="-40" dirty="0"/>
              <a:t> </a:t>
            </a:r>
            <a:r>
              <a:rPr spc="-125" dirty="0"/>
              <a:t>Output</a:t>
            </a:r>
            <a:r>
              <a:rPr spc="-130" dirty="0"/>
              <a:t> </a:t>
            </a:r>
            <a:r>
              <a:rPr spc="-885" dirty="0"/>
              <a:t>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02798" y="833818"/>
            <a:ext cx="939165" cy="347980"/>
          </a:xfrm>
          <a:prstGeom prst="rect">
            <a:avLst/>
          </a:prstGeom>
          <a:solidFill>
            <a:srgbClr val="0096DC"/>
          </a:solidFill>
          <a:ln w="3175">
            <a:solidFill>
              <a:srgbClr val="0096DC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365"/>
              </a:spcBef>
            </a:pPr>
            <a:r>
              <a:rPr sz="1600" b="1" spc="-30" dirty="0">
                <a:solidFill>
                  <a:srgbClr val="FFFFFF"/>
                </a:solidFill>
                <a:latin typeface="Tahoma"/>
                <a:cs typeface="Tahoma"/>
              </a:rPr>
              <a:t>OUTPUT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5952" y="1391412"/>
            <a:ext cx="3173729" cy="25435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71893" y="835152"/>
            <a:ext cx="2194559" cy="19979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30008" y="3443668"/>
            <a:ext cx="1767205" cy="347980"/>
          </a:xfrm>
          <a:prstGeom prst="rect">
            <a:avLst/>
          </a:prstGeom>
          <a:solidFill>
            <a:srgbClr val="0096DC"/>
          </a:solidFill>
          <a:ln w="3175">
            <a:solidFill>
              <a:srgbClr val="0096DC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365"/>
              </a:spcBef>
            </a:pP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INTERPRETATION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83970" y="6482210"/>
            <a:ext cx="123189" cy="1530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800" spc="-25" dirty="0">
                <a:solidFill>
                  <a:srgbClr val="FFFFFF"/>
                </a:solidFill>
                <a:latin typeface="PMingLiU-ExtB"/>
                <a:cs typeface="PMingLiU-ExtB"/>
              </a:rPr>
              <a:t>39</a:t>
            </a:r>
            <a:endParaRPr sz="800">
              <a:latin typeface="PMingLiU-ExtB"/>
              <a:cs typeface="PMingLiU-ExtB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1637" y="6536260"/>
            <a:ext cx="768286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00338D"/>
                </a:solidFill>
                <a:latin typeface="Arial MT"/>
                <a:cs typeface="Arial MT"/>
              </a:rPr>
              <a:t>•</a:t>
            </a:r>
            <a:r>
              <a:rPr sz="1200" spc="175" dirty="0">
                <a:solidFill>
                  <a:srgbClr val="00338D"/>
                </a:solidFill>
                <a:latin typeface="Arial MT"/>
                <a:cs typeface="Arial MT"/>
              </a:rPr>
              <a:t> 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Conclusion: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00" dirty="0">
                <a:solidFill>
                  <a:srgbClr val="00338D"/>
                </a:solidFill>
                <a:latin typeface="Tahoma"/>
                <a:cs typeface="Tahoma"/>
              </a:rPr>
              <a:t>choose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9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correlation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matrix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00" dirty="0">
                <a:solidFill>
                  <a:srgbClr val="00338D"/>
                </a:solidFill>
                <a:latin typeface="Tahoma"/>
                <a:cs typeface="Tahoma"/>
              </a:rPr>
              <a:t>;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00338D"/>
                </a:solidFill>
                <a:latin typeface="Tahoma"/>
                <a:cs typeface="Tahoma"/>
              </a:rPr>
              <a:t>Covariance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matrix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not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appropriate,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3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extract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00338D"/>
                </a:solidFill>
                <a:latin typeface="Tahoma"/>
                <a:cs typeface="Tahoma"/>
              </a:rPr>
              <a:t>more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PC.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2651" y="2925698"/>
            <a:ext cx="2329180" cy="2379980"/>
          </a:xfrm>
          <a:prstGeom prst="rect">
            <a:avLst/>
          </a:prstGeom>
          <a:ln w="12700">
            <a:solidFill>
              <a:srgbClr val="0096DC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62255" marR="145415" indent="-17145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262255" algn="l"/>
              </a:tabLst>
            </a:pP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Extraction</a:t>
            </a:r>
            <a:r>
              <a:rPr sz="1200" spc="3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00338D"/>
                </a:solidFill>
                <a:latin typeface="Tahoma"/>
                <a:cs typeface="Tahoma"/>
              </a:rPr>
              <a:t>communalities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2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00338D"/>
                </a:solidFill>
                <a:latin typeface="Tahoma"/>
                <a:cs typeface="Tahoma"/>
              </a:rPr>
              <a:t>estimates</a:t>
            </a:r>
            <a:r>
              <a:rPr sz="12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2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200" spc="95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2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45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variable </a:t>
            </a:r>
            <a:r>
              <a:rPr sz="1200" spc="125" dirty="0">
                <a:solidFill>
                  <a:srgbClr val="00338D"/>
                </a:solidFill>
                <a:latin typeface="Tahoma"/>
                <a:cs typeface="Tahoma"/>
              </a:rPr>
              <a:t>accounted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for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90" dirty="0">
                <a:solidFill>
                  <a:srgbClr val="00338D"/>
                </a:solidFill>
                <a:latin typeface="Tahoma"/>
                <a:cs typeface="Tahoma"/>
              </a:rPr>
              <a:t>by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components.</a:t>
            </a:r>
            <a:endParaRPr sz="1200">
              <a:latin typeface="Tahoma"/>
              <a:cs typeface="Tahoma"/>
            </a:endParaRPr>
          </a:p>
          <a:p>
            <a:pPr marL="262255" marR="238125" indent="-171450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62255" algn="l"/>
              </a:tabLst>
            </a:pP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communalities</a:t>
            </a:r>
            <a:r>
              <a:rPr sz="12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2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this </a:t>
            </a:r>
            <a:r>
              <a:rPr sz="1200" spc="85" dirty="0">
                <a:solidFill>
                  <a:srgbClr val="00338D"/>
                </a:solidFill>
                <a:latin typeface="Tahoma"/>
                <a:cs typeface="Tahoma"/>
              </a:rPr>
              <a:t>table</a:t>
            </a:r>
            <a:r>
              <a:rPr sz="12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2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b="1" spc="-20" dirty="0">
                <a:solidFill>
                  <a:srgbClr val="00338D"/>
                </a:solidFill>
                <a:latin typeface="Tahoma"/>
                <a:cs typeface="Tahoma"/>
              </a:rPr>
              <a:t>very</a:t>
            </a:r>
            <a:r>
              <a:rPr sz="1200" b="1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b="1" spc="-45" dirty="0">
                <a:solidFill>
                  <a:srgbClr val="00338D"/>
                </a:solidFill>
                <a:latin typeface="Tahoma"/>
                <a:cs typeface="Tahoma"/>
              </a:rPr>
              <a:t>low</a:t>
            </a:r>
            <a:r>
              <a:rPr sz="1200" b="1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for </a:t>
            </a:r>
            <a:r>
              <a:rPr sz="1200" i="1" spc="-60" dirty="0">
                <a:solidFill>
                  <a:srgbClr val="00338D"/>
                </a:solidFill>
                <a:latin typeface="Verdana"/>
                <a:cs typeface="Verdana"/>
              </a:rPr>
              <a:t>murder,</a:t>
            </a:r>
            <a:r>
              <a:rPr sz="1200" i="1" spc="-4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200" i="1" spc="-40" dirty="0">
                <a:solidFill>
                  <a:srgbClr val="00338D"/>
                </a:solidFill>
                <a:latin typeface="Verdana"/>
                <a:cs typeface="Verdana"/>
              </a:rPr>
              <a:t>robbery,</a:t>
            </a:r>
            <a:r>
              <a:rPr sz="1200" i="1" spc="-4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200" i="1" spc="-10" dirty="0">
                <a:solidFill>
                  <a:srgbClr val="00338D"/>
                </a:solidFill>
                <a:latin typeface="Verdana"/>
                <a:cs typeface="Verdana"/>
              </a:rPr>
              <a:t>assault </a:t>
            </a:r>
            <a:r>
              <a:rPr sz="1200" spc="13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i="1" spc="-10" dirty="0">
                <a:solidFill>
                  <a:srgbClr val="00338D"/>
                </a:solidFill>
                <a:latin typeface="Verdana"/>
                <a:cs typeface="Verdana"/>
              </a:rPr>
              <a:t>auto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262255" marR="250825" indent="-17145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62255" algn="l"/>
              </a:tabLst>
            </a:pPr>
            <a:r>
              <a:rPr sz="1200" spc="125" dirty="0">
                <a:solidFill>
                  <a:srgbClr val="00338D"/>
                </a:solidFill>
                <a:latin typeface="Tahoma"/>
                <a:cs typeface="Tahoma"/>
              </a:rPr>
              <a:t>Need</a:t>
            </a:r>
            <a:r>
              <a:rPr sz="12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extract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another </a:t>
            </a:r>
            <a:r>
              <a:rPr sz="1200" spc="85" dirty="0">
                <a:solidFill>
                  <a:srgbClr val="00338D"/>
                </a:solidFill>
                <a:latin typeface="Tahoma"/>
                <a:cs typeface="Tahoma"/>
              </a:rPr>
              <a:t>component.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04463" y="4098416"/>
            <a:ext cx="2666365" cy="646430"/>
          </a:xfrm>
          <a:prstGeom prst="rect">
            <a:avLst/>
          </a:prstGeom>
          <a:ln w="12700">
            <a:solidFill>
              <a:srgbClr val="0096DC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261620" marR="99060" indent="-171450">
              <a:lnSpc>
                <a:spcPct val="100000"/>
              </a:lnSpc>
              <a:spcBef>
                <a:spcPts val="355"/>
              </a:spcBef>
              <a:buFont typeface="Arial MT"/>
              <a:buChar char="•"/>
              <a:tabLst>
                <a:tab pos="261620" algn="l"/>
              </a:tabLst>
            </a:pP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Scree</a:t>
            </a:r>
            <a:r>
              <a:rPr sz="12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plot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5" dirty="0">
                <a:solidFill>
                  <a:srgbClr val="00338D"/>
                </a:solidFill>
                <a:latin typeface="Tahoma"/>
                <a:cs typeface="Tahoma"/>
              </a:rPr>
              <a:t>indicate</a:t>
            </a:r>
            <a:r>
              <a:rPr sz="12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b="1" spc="-25" dirty="0">
                <a:solidFill>
                  <a:srgbClr val="00338D"/>
                </a:solidFill>
                <a:latin typeface="Tahoma"/>
                <a:cs typeface="Tahoma"/>
              </a:rPr>
              <a:t>one principle</a:t>
            </a:r>
            <a:r>
              <a:rPr sz="1200" b="1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b="1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200" b="1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5" dirty="0">
                <a:solidFill>
                  <a:srgbClr val="00338D"/>
                </a:solidFill>
                <a:latin typeface="Tahoma"/>
                <a:cs typeface="Tahoma"/>
              </a:rPr>
              <a:t>accounts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most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variation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dataset.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3177" y="3941445"/>
            <a:ext cx="2880360" cy="959485"/>
          </a:xfrm>
          <a:prstGeom prst="rect">
            <a:avLst/>
          </a:prstGeom>
          <a:ln w="12700">
            <a:solidFill>
              <a:srgbClr val="0096DC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262255" marR="136525" indent="-171450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62255" algn="l"/>
              </a:tabLst>
            </a:pPr>
            <a:r>
              <a:rPr sz="1200" b="1" i="1" spc="-135" dirty="0">
                <a:solidFill>
                  <a:srgbClr val="00338D"/>
                </a:solidFill>
                <a:latin typeface="Verdana"/>
                <a:cs typeface="Verdana"/>
              </a:rPr>
              <a:t>Burglary</a:t>
            </a:r>
            <a:r>
              <a:rPr sz="1200" b="1" i="1" spc="-5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200" spc="13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b="1" i="1" spc="-85" dirty="0">
                <a:solidFill>
                  <a:srgbClr val="00338D"/>
                </a:solidFill>
                <a:latin typeface="Verdana"/>
                <a:cs typeface="Verdana"/>
              </a:rPr>
              <a:t>larceny</a:t>
            </a:r>
            <a:r>
              <a:rPr sz="1200" b="1" i="1" spc="-6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200" spc="120" dirty="0">
                <a:solidFill>
                  <a:srgbClr val="00338D"/>
                </a:solidFill>
                <a:latin typeface="Tahoma"/>
                <a:cs typeface="Tahoma"/>
              </a:rPr>
              <a:t>account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for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most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2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variation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data.</a:t>
            </a:r>
            <a:endParaRPr sz="1200">
              <a:latin typeface="Tahoma"/>
              <a:cs typeface="Tahoma"/>
            </a:endParaRPr>
          </a:p>
          <a:p>
            <a:pPr marL="262890" indent="-17208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62890" algn="l"/>
              </a:tabLst>
            </a:pP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Different</a:t>
            </a:r>
            <a:r>
              <a:rPr sz="1200" spc="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measurement</a:t>
            </a:r>
            <a:r>
              <a:rPr sz="1200" spc="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5" dirty="0">
                <a:solidFill>
                  <a:srgbClr val="00338D"/>
                </a:solidFill>
                <a:latin typeface="Tahoma"/>
                <a:cs typeface="Tahoma"/>
              </a:rPr>
              <a:t>scale</a:t>
            </a:r>
            <a:r>
              <a:rPr sz="1200" spc="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50" dirty="0">
                <a:solidFill>
                  <a:srgbClr val="00338D"/>
                </a:solidFill>
                <a:latin typeface="Tahoma"/>
                <a:cs typeface="Tahoma"/>
              </a:rPr>
              <a:t>→</a:t>
            </a:r>
            <a:endParaRPr sz="1200">
              <a:latin typeface="Tahoma"/>
              <a:cs typeface="Tahoma"/>
            </a:endParaRPr>
          </a:p>
          <a:p>
            <a:pPr marL="262255">
              <a:lnSpc>
                <a:spcPct val="100000"/>
              </a:lnSpc>
            </a:pP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Correlation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matrix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3177" y="5373242"/>
            <a:ext cx="8384540" cy="1431290"/>
          </a:xfrm>
          <a:prstGeom prst="rect">
            <a:avLst/>
          </a:prstGeom>
          <a:ln w="12700">
            <a:solidFill>
              <a:srgbClr val="0096DC"/>
            </a:solidFill>
          </a:ln>
        </p:spPr>
        <p:txBody>
          <a:bodyPr vert="horz" wrap="square" lIns="0" tIns="64135" rIns="0" bIns="0" rtlCol="0">
            <a:spAutoFit/>
          </a:bodyPr>
          <a:lstStyle/>
          <a:p>
            <a:pPr marL="262890" indent="-172085">
              <a:lnSpc>
                <a:spcPct val="100000"/>
              </a:lnSpc>
              <a:spcBef>
                <a:spcPts val="505"/>
              </a:spcBef>
              <a:buFont typeface="Arial MT"/>
              <a:buChar char="•"/>
              <a:tabLst>
                <a:tab pos="262890" algn="l"/>
              </a:tabLst>
            </a:pP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results</a:t>
            </a:r>
            <a:r>
              <a:rPr sz="12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2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45" dirty="0">
                <a:solidFill>
                  <a:srgbClr val="00338D"/>
                </a:solidFill>
                <a:latin typeface="Tahoma"/>
                <a:cs typeface="Tahoma"/>
              </a:rPr>
              <a:t>PCA</a:t>
            </a:r>
            <a:r>
              <a:rPr sz="12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30" dirty="0">
                <a:solidFill>
                  <a:srgbClr val="00338D"/>
                </a:solidFill>
                <a:latin typeface="Tahoma"/>
                <a:cs typeface="Tahoma"/>
              </a:rPr>
              <a:t>depend</a:t>
            </a:r>
            <a:r>
              <a:rPr sz="12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90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measurement</a:t>
            </a:r>
            <a:r>
              <a:rPr sz="12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00338D"/>
                </a:solidFill>
                <a:latin typeface="Tahoma"/>
                <a:cs typeface="Tahoma"/>
              </a:rPr>
              <a:t>scales.</a:t>
            </a:r>
            <a:endParaRPr sz="1200">
              <a:latin typeface="Tahoma"/>
              <a:cs typeface="Tahoma"/>
            </a:endParaRPr>
          </a:p>
          <a:p>
            <a:pPr marL="262890" indent="-17208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262890" algn="l"/>
              </a:tabLst>
            </a:pP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2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highest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simple </a:t>
            </a:r>
            <a:r>
              <a:rPr sz="1200" spc="90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5" dirty="0">
                <a:solidFill>
                  <a:srgbClr val="00338D"/>
                </a:solidFill>
                <a:latin typeface="Tahoma"/>
                <a:cs typeface="Tahoma"/>
              </a:rPr>
              <a:t>tend</a:t>
            </a:r>
            <a:r>
              <a:rPr sz="12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200" spc="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4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2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00338D"/>
                </a:solidFill>
                <a:latin typeface="Tahoma"/>
                <a:cs typeface="Tahoma"/>
              </a:rPr>
              <a:t>emphasized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in</a:t>
            </a:r>
            <a:r>
              <a:rPr sz="12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00338D"/>
                </a:solidFill>
                <a:latin typeface="Tahoma"/>
                <a:cs typeface="Tahoma"/>
              </a:rPr>
              <a:t>first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00338D"/>
                </a:solidFill>
                <a:latin typeface="Tahoma"/>
                <a:cs typeface="Tahoma"/>
              </a:rPr>
              <a:t>few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principle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components.</a:t>
            </a:r>
            <a:endParaRPr sz="1200">
              <a:latin typeface="Tahoma"/>
              <a:cs typeface="Tahoma"/>
            </a:endParaRPr>
          </a:p>
          <a:p>
            <a:pPr marL="262255" marR="784860" indent="-17145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62255" algn="l"/>
              </a:tabLst>
            </a:pPr>
            <a:r>
              <a:rPr sz="1200" spc="145" dirty="0">
                <a:solidFill>
                  <a:srgbClr val="00338D"/>
                </a:solidFill>
                <a:latin typeface="Tahoma"/>
                <a:cs typeface="Tahoma"/>
              </a:rPr>
              <a:t>PCA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using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00338D"/>
                </a:solidFill>
                <a:latin typeface="Tahoma"/>
                <a:cs typeface="Tahoma"/>
              </a:rPr>
              <a:t>covariance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function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should</a:t>
            </a:r>
            <a:r>
              <a:rPr sz="12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only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4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00338D"/>
                </a:solidFill>
                <a:latin typeface="Tahoma"/>
                <a:cs typeface="Tahoma"/>
              </a:rPr>
              <a:t>considered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if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all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00338D"/>
                </a:solidFill>
                <a:latin typeface="Tahoma"/>
                <a:cs typeface="Tahoma"/>
              </a:rPr>
              <a:t>have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90" dirty="0">
                <a:solidFill>
                  <a:srgbClr val="00338D"/>
                </a:solidFill>
                <a:latin typeface="Tahoma"/>
                <a:cs typeface="Tahoma"/>
              </a:rPr>
              <a:t>same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units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35" dirty="0">
                <a:solidFill>
                  <a:srgbClr val="00338D"/>
                </a:solidFill>
                <a:latin typeface="Tahoma"/>
                <a:cs typeface="Tahoma"/>
              </a:rPr>
              <a:t>of </a:t>
            </a:r>
            <a:r>
              <a:rPr sz="1200" spc="50" dirty="0">
                <a:solidFill>
                  <a:srgbClr val="00338D"/>
                </a:solidFill>
                <a:latin typeface="Tahoma"/>
                <a:cs typeface="Tahoma"/>
              </a:rPr>
              <a:t>measurement.</a:t>
            </a:r>
            <a:endParaRPr sz="1200">
              <a:latin typeface="Tahoma"/>
              <a:cs typeface="Tahoma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310333" y="1414158"/>
          <a:ext cx="2934969" cy="1916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7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6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795">
                <a:tc gridSpan="4">
                  <a:txBody>
                    <a:bodyPr/>
                    <a:lstStyle/>
                    <a:p>
                      <a:pPr marL="74930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100" b="1" dirty="0">
                          <a:solidFill>
                            <a:srgbClr val="010205"/>
                          </a:solidFill>
                          <a:latin typeface="Arial"/>
                          <a:cs typeface="Arial"/>
                        </a:rPr>
                        <a:t>Descriptive</a:t>
                      </a:r>
                      <a:r>
                        <a:rPr sz="1100" b="1" spc="10" dirty="0">
                          <a:solidFill>
                            <a:srgbClr val="01020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10205"/>
                          </a:solidFill>
                          <a:latin typeface="Arial"/>
                          <a:cs typeface="Arial"/>
                        </a:rPr>
                        <a:t>Statistics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0">
                <a:tc gridSpan="2">
                  <a:txBody>
                    <a:bodyPr/>
                    <a:lstStyle/>
                    <a:p>
                      <a:pPr marL="806450">
                        <a:lnSpc>
                          <a:spcPts val="875"/>
                        </a:lnSpc>
                        <a:spcBef>
                          <a:spcPts val="585"/>
                        </a:spcBef>
                      </a:pPr>
                      <a:r>
                        <a:rPr sz="800" spc="-20" dirty="0">
                          <a:solidFill>
                            <a:srgbClr val="25495F"/>
                          </a:solidFill>
                          <a:latin typeface="Arial MT"/>
                          <a:cs typeface="Arial MT"/>
                        </a:rPr>
                        <a:t>Mean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R w="9525">
                      <a:solidFill>
                        <a:srgbClr val="DFDFDF"/>
                      </a:solidFill>
                      <a:prstDash val="solid"/>
                    </a:lnR>
                    <a:lnB w="9525">
                      <a:solidFill>
                        <a:srgbClr val="1429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8115" algn="r">
                        <a:lnSpc>
                          <a:spcPts val="875"/>
                        </a:lnSpc>
                        <a:spcBef>
                          <a:spcPts val="585"/>
                        </a:spcBef>
                      </a:pPr>
                      <a:r>
                        <a:rPr sz="800" dirty="0">
                          <a:solidFill>
                            <a:srgbClr val="25495F"/>
                          </a:solidFill>
                          <a:latin typeface="Arial MT"/>
                          <a:cs typeface="Arial MT"/>
                        </a:rPr>
                        <a:t>Std.</a:t>
                      </a:r>
                      <a:r>
                        <a:rPr sz="800" spc="15" dirty="0">
                          <a:solidFill>
                            <a:srgbClr val="25495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10" dirty="0">
                          <a:solidFill>
                            <a:srgbClr val="25495F"/>
                          </a:solidFill>
                          <a:latin typeface="Arial MT"/>
                          <a:cs typeface="Arial MT"/>
                        </a:rPr>
                        <a:t>Deviation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B w="9525">
                      <a:solidFill>
                        <a:srgbClr val="1429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75"/>
                        </a:lnSpc>
                        <a:spcBef>
                          <a:spcPts val="585"/>
                        </a:spcBef>
                      </a:pPr>
                      <a:r>
                        <a:rPr sz="800" dirty="0">
                          <a:solidFill>
                            <a:srgbClr val="25495F"/>
                          </a:solidFill>
                          <a:latin typeface="Arial MT"/>
                          <a:cs typeface="Arial MT"/>
                        </a:rPr>
                        <a:t>Analysis</a:t>
                      </a:r>
                      <a:r>
                        <a:rPr sz="800" spc="60" dirty="0">
                          <a:solidFill>
                            <a:srgbClr val="25495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800" spc="-50" dirty="0">
                          <a:solidFill>
                            <a:srgbClr val="25495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L w="9525">
                      <a:solidFill>
                        <a:srgbClr val="DFDFDF"/>
                      </a:solidFill>
                      <a:prstDash val="solid"/>
                    </a:lnL>
                    <a:lnB w="9525">
                      <a:solidFill>
                        <a:srgbClr val="1429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L="75565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25495F"/>
                          </a:solidFill>
                          <a:latin typeface="Arial MT"/>
                          <a:cs typeface="Arial MT"/>
                        </a:rPr>
                        <a:t>murder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T w="9525">
                      <a:solidFill>
                        <a:srgbClr val="142935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R="137795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7.4440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142935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46050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3.86677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142935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25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50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L w="9525">
                      <a:solidFill>
                        <a:srgbClr val="DFDFDF"/>
                      </a:solidFill>
                      <a:prstDash val="solid"/>
                    </a:lnL>
                    <a:lnT w="9525">
                      <a:solidFill>
                        <a:srgbClr val="142935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L="75565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20" dirty="0">
                          <a:solidFill>
                            <a:srgbClr val="25495F"/>
                          </a:solidFill>
                          <a:latin typeface="Arial MT"/>
                          <a:cs typeface="Arial MT"/>
                        </a:rPr>
                        <a:t>rape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R="146050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25.7340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54940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10.75963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25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50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L w="9525">
                      <a:solidFill>
                        <a:srgbClr val="DFDFDF"/>
                      </a:solidFill>
                      <a:prstDash val="solid"/>
                    </a:lnL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L="75565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25495F"/>
                          </a:solidFill>
                          <a:latin typeface="Arial MT"/>
                          <a:cs typeface="Arial MT"/>
                        </a:rPr>
                        <a:t>robbery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R="154940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124.0920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54940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88.34857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25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50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L w="9525">
                      <a:solidFill>
                        <a:srgbClr val="DFDFDF"/>
                      </a:solidFill>
                      <a:prstDash val="solid"/>
                    </a:lnL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L="75565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25495F"/>
                          </a:solidFill>
                          <a:latin typeface="Arial MT"/>
                          <a:cs typeface="Arial MT"/>
                        </a:rPr>
                        <a:t>assault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R="154940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211.3000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63195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100.25305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25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50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L w="9525">
                      <a:solidFill>
                        <a:srgbClr val="DFDFDF"/>
                      </a:solidFill>
                      <a:prstDash val="solid"/>
                    </a:lnL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L="75565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25495F"/>
                          </a:solidFill>
                          <a:latin typeface="Arial MT"/>
                          <a:cs typeface="Arial MT"/>
                        </a:rPr>
                        <a:t>burglary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R="163195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1291.9040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63195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432.45571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25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50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L w="9525">
                      <a:solidFill>
                        <a:srgbClr val="DFDFDF"/>
                      </a:solidFill>
                      <a:prstDash val="solid"/>
                    </a:lnL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L="75565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25495F"/>
                          </a:solidFill>
                          <a:latin typeface="Arial MT"/>
                          <a:cs typeface="Arial MT"/>
                        </a:rPr>
                        <a:t>larceny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R="163195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2671.2880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63195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725.90871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25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50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L w="9525">
                      <a:solidFill>
                        <a:srgbClr val="DFDFDF"/>
                      </a:solidFill>
                      <a:prstDash val="solid"/>
                    </a:lnL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ADADA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L="75565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20" dirty="0">
                          <a:solidFill>
                            <a:srgbClr val="25495F"/>
                          </a:solidFill>
                          <a:latin typeface="Arial MT"/>
                          <a:cs typeface="Arial MT"/>
                        </a:rPr>
                        <a:t>auto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142935"/>
                      </a:solidFill>
                      <a:prstDash val="solid"/>
                    </a:lnB>
                    <a:solidFill>
                      <a:srgbClr val="DFDFDF"/>
                    </a:solidFill>
                  </a:tcPr>
                </a:tc>
                <a:tc>
                  <a:txBody>
                    <a:bodyPr/>
                    <a:lstStyle/>
                    <a:p>
                      <a:pPr marR="154940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377.5260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1429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63195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10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193.39442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L w="9525">
                      <a:solidFill>
                        <a:srgbClr val="DFDFDF"/>
                      </a:solidFill>
                      <a:prstDash val="solid"/>
                    </a:lnL>
                    <a:lnR w="9525">
                      <a:solidFill>
                        <a:srgbClr val="DFDFDF"/>
                      </a:solidFill>
                      <a:prstDash val="solid"/>
                    </a:lnR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1429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ts val="950"/>
                        </a:lnSpc>
                        <a:spcBef>
                          <a:spcPts val="585"/>
                        </a:spcBef>
                      </a:pPr>
                      <a:r>
                        <a:rPr sz="800" spc="-25" dirty="0">
                          <a:solidFill>
                            <a:srgbClr val="010205"/>
                          </a:solidFill>
                          <a:latin typeface="Arial MT"/>
                          <a:cs typeface="Arial MT"/>
                        </a:rPr>
                        <a:t>50</a:t>
                      </a:r>
                      <a:endParaRPr sz="800">
                        <a:latin typeface="Arial MT"/>
                        <a:cs typeface="Arial MT"/>
                      </a:endParaRPr>
                    </a:p>
                  </a:txBody>
                  <a:tcPr marL="0" marR="0" marT="74295" marB="0">
                    <a:lnL w="9525">
                      <a:solidFill>
                        <a:srgbClr val="DFDFDF"/>
                      </a:solidFill>
                      <a:prstDash val="solid"/>
                    </a:lnL>
                    <a:lnT w="9525">
                      <a:solidFill>
                        <a:srgbClr val="ADADAD"/>
                      </a:solidFill>
                      <a:prstDash val="solid"/>
                    </a:lnT>
                    <a:lnB w="9525">
                      <a:solidFill>
                        <a:srgbClr val="14293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8456" rIns="0" bIns="0" rtlCol="0">
            <a:spAutoFit/>
          </a:bodyPr>
          <a:lstStyle/>
          <a:p>
            <a:pPr marL="2068830">
              <a:lnSpc>
                <a:spcPct val="100000"/>
              </a:lnSpc>
              <a:spcBef>
                <a:spcPts val="100"/>
              </a:spcBef>
            </a:pPr>
            <a:r>
              <a:rPr sz="3600" spc="-114" dirty="0"/>
              <a:t>Learning</a:t>
            </a:r>
            <a:r>
              <a:rPr sz="3600" spc="-110" dirty="0"/>
              <a:t> </a:t>
            </a:r>
            <a:r>
              <a:rPr sz="3600" spc="-20" dirty="0"/>
              <a:t>Objectives</a:t>
            </a:r>
            <a:endParaRPr sz="360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0988" rIns="0" bIns="0" rtlCol="0">
            <a:spAutoFit/>
          </a:bodyPr>
          <a:lstStyle/>
          <a:p>
            <a:pPr marL="249554" indent="-227965">
              <a:lnSpc>
                <a:spcPct val="100000"/>
              </a:lnSpc>
              <a:spcBef>
                <a:spcPts val="100"/>
              </a:spcBef>
              <a:buFont typeface="Wingdings"/>
              <a:buChar char=""/>
              <a:tabLst>
                <a:tab pos="249554" algn="l"/>
              </a:tabLst>
            </a:pPr>
            <a:r>
              <a:rPr sz="1800" dirty="0"/>
              <a:t>Assess</a:t>
            </a:r>
            <a:r>
              <a:rPr sz="1800" spc="-20" dirty="0"/>
              <a:t> </a:t>
            </a:r>
            <a:r>
              <a:rPr sz="1800" spc="145" dirty="0"/>
              <a:t>how</a:t>
            </a:r>
            <a:r>
              <a:rPr sz="1800" spc="-40" dirty="0"/>
              <a:t> </a:t>
            </a:r>
            <a:r>
              <a:rPr sz="1800" spc="140" dirty="0"/>
              <a:t>many</a:t>
            </a:r>
            <a:r>
              <a:rPr sz="1800" spc="-45" dirty="0"/>
              <a:t> </a:t>
            </a:r>
            <a:r>
              <a:rPr sz="1800" spc="85" dirty="0"/>
              <a:t>principle</a:t>
            </a:r>
            <a:r>
              <a:rPr sz="1800" spc="-45" dirty="0"/>
              <a:t> </a:t>
            </a:r>
            <a:r>
              <a:rPr sz="1800" spc="135" dirty="0"/>
              <a:t>components</a:t>
            </a:r>
            <a:r>
              <a:rPr sz="1800" spc="-35" dirty="0"/>
              <a:t> </a:t>
            </a:r>
            <a:r>
              <a:rPr sz="1800" spc="120" dirty="0"/>
              <a:t>are</a:t>
            </a:r>
            <a:r>
              <a:rPr sz="1800" spc="-45" dirty="0"/>
              <a:t> </a:t>
            </a:r>
            <a:r>
              <a:rPr sz="1800" spc="145" dirty="0"/>
              <a:t>needed.</a:t>
            </a:r>
            <a:endParaRPr sz="1800"/>
          </a:p>
          <a:p>
            <a:pPr marL="249554" indent="-227965">
              <a:lnSpc>
                <a:spcPct val="100000"/>
              </a:lnSpc>
              <a:spcBef>
                <a:spcPts val="2080"/>
              </a:spcBef>
              <a:buFont typeface="Wingdings"/>
              <a:buChar char=""/>
              <a:tabLst>
                <a:tab pos="249554" algn="l"/>
              </a:tabLst>
            </a:pPr>
            <a:r>
              <a:rPr sz="1800" dirty="0"/>
              <a:t>Interpret</a:t>
            </a:r>
            <a:r>
              <a:rPr sz="1800" spc="50" dirty="0"/>
              <a:t> </a:t>
            </a:r>
            <a:r>
              <a:rPr sz="1800" spc="85" dirty="0"/>
              <a:t>principle</a:t>
            </a:r>
            <a:r>
              <a:rPr sz="1800" spc="35" dirty="0"/>
              <a:t> </a:t>
            </a:r>
            <a:r>
              <a:rPr sz="1800" spc="135" dirty="0"/>
              <a:t>components</a:t>
            </a:r>
            <a:r>
              <a:rPr sz="1800" spc="40" dirty="0"/>
              <a:t> scores.</a:t>
            </a:r>
            <a:endParaRPr sz="1800"/>
          </a:p>
          <a:p>
            <a:pPr marL="250190" marR="5080" indent="-228600">
              <a:lnSpc>
                <a:spcPct val="150000"/>
              </a:lnSpc>
              <a:spcBef>
                <a:spcPts val="994"/>
              </a:spcBef>
              <a:buFont typeface="Wingdings"/>
              <a:buChar char=""/>
              <a:tabLst>
                <a:tab pos="250190" algn="l"/>
              </a:tabLst>
            </a:pPr>
            <a:r>
              <a:rPr sz="1800" spc="90" dirty="0"/>
              <a:t>Determine</a:t>
            </a:r>
            <a:r>
              <a:rPr sz="1800" spc="-40" dirty="0"/>
              <a:t> </a:t>
            </a:r>
            <a:r>
              <a:rPr sz="1800" spc="135" dirty="0"/>
              <a:t>when</a:t>
            </a:r>
            <a:r>
              <a:rPr sz="1800" spc="-40" dirty="0"/>
              <a:t> </a:t>
            </a:r>
            <a:r>
              <a:rPr sz="1800" spc="275" dirty="0"/>
              <a:t>a</a:t>
            </a:r>
            <a:r>
              <a:rPr sz="1800" spc="-55" dirty="0"/>
              <a:t> </a:t>
            </a:r>
            <a:r>
              <a:rPr sz="1800" spc="229" dirty="0"/>
              <a:t>PCA</a:t>
            </a:r>
            <a:r>
              <a:rPr sz="1800" spc="-55" dirty="0"/>
              <a:t> </a:t>
            </a:r>
            <a:r>
              <a:rPr sz="1800" spc="70" dirty="0"/>
              <a:t>should</a:t>
            </a:r>
            <a:r>
              <a:rPr sz="1800" spc="-35" dirty="0"/>
              <a:t> </a:t>
            </a:r>
            <a:r>
              <a:rPr sz="1800" spc="215" dirty="0"/>
              <a:t>be</a:t>
            </a:r>
            <a:r>
              <a:rPr sz="1800" spc="-55" dirty="0"/>
              <a:t> </a:t>
            </a:r>
            <a:r>
              <a:rPr sz="1800" spc="165" dirty="0"/>
              <a:t>based</a:t>
            </a:r>
            <a:r>
              <a:rPr sz="1800" spc="-50" dirty="0"/>
              <a:t> </a:t>
            </a:r>
            <a:r>
              <a:rPr sz="1800" spc="140" dirty="0"/>
              <a:t>on</a:t>
            </a:r>
            <a:r>
              <a:rPr sz="1800" spc="-55" dirty="0"/>
              <a:t> </a:t>
            </a:r>
            <a:r>
              <a:rPr sz="1800" spc="114" dirty="0"/>
              <a:t>variance-</a:t>
            </a:r>
            <a:r>
              <a:rPr sz="1800" spc="150" dirty="0"/>
              <a:t>covariance </a:t>
            </a:r>
            <a:r>
              <a:rPr sz="1800" dirty="0"/>
              <a:t>matrix</a:t>
            </a:r>
            <a:r>
              <a:rPr sz="1800" spc="50" dirty="0"/>
              <a:t> </a:t>
            </a:r>
            <a:r>
              <a:rPr sz="1800" dirty="0"/>
              <a:t>or</a:t>
            </a:r>
            <a:r>
              <a:rPr sz="1800" spc="45" dirty="0"/>
              <a:t> </a:t>
            </a:r>
            <a:r>
              <a:rPr sz="1800" spc="85" dirty="0"/>
              <a:t>correlation</a:t>
            </a:r>
            <a:r>
              <a:rPr sz="1800" spc="60" dirty="0"/>
              <a:t> </a:t>
            </a:r>
            <a:r>
              <a:rPr sz="1800" spc="-10" dirty="0"/>
              <a:t>matrix.</a:t>
            </a:r>
            <a:endParaRPr sz="1800"/>
          </a:p>
          <a:p>
            <a:pPr marL="250190" marR="883285" indent="-228600">
              <a:lnSpc>
                <a:spcPct val="150000"/>
              </a:lnSpc>
              <a:spcBef>
                <a:spcPts val="1005"/>
              </a:spcBef>
              <a:buFont typeface="Wingdings"/>
              <a:buChar char=""/>
              <a:tabLst>
                <a:tab pos="250190" algn="l"/>
              </a:tabLst>
            </a:pPr>
            <a:r>
              <a:rPr sz="1800" dirty="0"/>
              <a:t>Identify</a:t>
            </a:r>
            <a:r>
              <a:rPr sz="1800" spc="55" dirty="0"/>
              <a:t> </a:t>
            </a:r>
            <a:r>
              <a:rPr sz="1800" spc="105" dirty="0"/>
              <a:t>the</a:t>
            </a:r>
            <a:r>
              <a:rPr sz="1800" spc="55" dirty="0"/>
              <a:t> </a:t>
            </a:r>
            <a:r>
              <a:rPr sz="1800" spc="85" dirty="0"/>
              <a:t>differences</a:t>
            </a:r>
            <a:r>
              <a:rPr sz="1800" spc="65" dirty="0"/>
              <a:t> </a:t>
            </a:r>
            <a:r>
              <a:rPr sz="1800" spc="155" dirty="0"/>
              <a:t>between</a:t>
            </a:r>
            <a:r>
              <a:rPr sz="1800" spc="70" dirty="0"/>
              <a:t> </a:t>
            </a:r>
            <a:r>
              <a:rPr sz="1800" spc="165" dirty="0"/>
              <a:t>component</a:t>
            </a:r>
            <a:r>
              <a:rPr sz="1800" spc="45" dirty="0"/>
              <a:t> </a:t>
            </a:r>
            <a:r>
              <a:rPr sz="1800" dirty="0"/>
              <a:t>analysis</a:t>
            </a:r>
            <a:r>
              <a:rPr sz="1800" spc="45" dirty="0"/>
              <a:t> </a:t>
            </a:r>
            <a:r>
              <a:rPr sz="1800" spc="165" dirty="0"/>
              <a:t>and </a:t>
            </a:r>
            <a:r>
              <a:rPr sz="1800" spc="185" dirty="0"/>
              <a:t>common</a:t>
            </a:r>
            <a:r>
              <a:rPr sz="1800" spc="60" dirty="0"/>
              <a:t> </a:t>
            </a:r>
            <a:r>
              <a:rPr sz="1800" spc="110" dirty="0"/>
              <a:t>factor</a:t>
            </a:r>
            <a:r>
              <a:rPr sz="1800" spc="50" dirty="0"/>
              <a:t> </a:t>
            </a:r>
            <a:r>
              <a:rPr sz="1800" dirty="0"/>
              <a:t>analysis</a:t>
            </a:r>
            <a:r>
              <a:rPr sz="1800" spc="70" dirty="0"/>
              <a:t> models.</a:t>
            </a:r>
            <a:endParaRPr sz="1800"/>
          </a:p>
          <a:p>
            <a:pPr marL="249554" indent="-227965">
              <a:lnSpc>
                <a:spcPct val="100000"/>
              </a:lnSpc>
              <a:spcBef>
                <a:spcPts val="2080"/>
              </a:spcBef>
              <a:buFont typeface="Wingdings"/>
              <a:buChar char=""/>
              <a:tabLst>
                <a:tab pos="249554" algn="l"/>
              </a:tabLst>
            </a:pPr>
            <a:r>
              <a:rPr sz="1800" spc="85" dirty="0"/>
              <a:t>Understand</a:t>
            </a:r>
            <a:r>
              <a:rPr sz="1800" spc="30" dirty="0"/>
              <a:t> </a:t>
            </a:r>
            <a:r>
              <a:rPr sz="1800" spc="105" dirty="0"/>
              <a:t>the</a:t>
            </a:r>
            <a:r>
              <a:rPr sz="1800" spc="15" dirty="0"/>
              <a:t> </a:t>
            </a:r>
            <a:r>
              <a:rPr sz="1800" spc="114" dirty="0"/>
              <a:t>main</a:t>
            </a:r>
            <a:r>
              <a:rPr sz="1800" spc="20" dirty="0"/>
              <a:t> </a:t>
            </a:r>
            <a:r>
              <a:rPr sz="1800" dirty="0"/>
              <a:t>limitations</a:t>
            </a:r>
            <a:r>
              <a:rPr sz="1800" spc="20" dirty="0"/>
              <a:t> </a:t>
            </a:r>
            <a:r>
              <a:rPr sz="1800" spc="85" dirty="0"/>
              <a:t>of</a:t>
            </a:r>
            <a:r>
              <a:rPr sz="1800" spc="10" dirty="0"/>
              <a:t> </a:t>
            </a:r>
            <a:r>
              <a:rPr sz="1800" spc="110" dirty="0"/>
              <a:t>factor</a:t>
            </a:r>
            <a:r>
              <a:rPr sz="1800" dirty="0"/>
              <a:t> </a:t>
            </a:r>
            <a:r>
              <a:rPr sz="1800" spc="-10" dirty="0"/>
              <a:t>analysis.</a:t>
            </a:r>
            <a:endParaRPr sz="18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52359" y="1732026"/>
            <a:ext cx="1387601" cy="138760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5622" y="673828"/>
            <a:ext cx="295275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Second</a:t>
            </a:r>
            <a:r>
              <a:rPr spc="60" dirty="0"/>
              <a:t> </a:t>
            </a:r>
            <a:r>
              <a:rPr spc="-355" dirty="0"/>
              <a:t>Run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7877" y="1512269"/>
            <a:ext cx="39954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Analyze</a:t>
            </a:r>
            <a:r>
              <a:rPr sz="1600" b="1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55" dirty="0">
                <a:solidFill>
                  <a:srgbClr val="00338D"/>
                </a:solidFill>
                <a:latin typeface="Tahoma"/>
                <a:cs typeface="Tahoma"/>
              </a:rPr>
              <a:t>&gt;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55" dirty="0">
                <a:solidFill>
                  <a:srgbClr val="00338D"/>
                </a:solidFill>
                <a:latin typeface="Tahoma"/>
                <a:cs typeface="Tahoma"/>
              </a:rPr>
              <a:t>Dimension</a:t>
            </a:r>
            <a:r>
              <a:rPr sz="1600" b="1" spc="-40" dirty="0">
                <a:solidFill>
                  <a:srgbClr val="00338D"/>
                </a:solidFill>
                <a:latin typeface="Tahoma"/>
                <a:cs typeface="Tahoma"/>
              </a:rPr>
              <a:t> Reduction</a:t>
            </a:r>
            <a:r>
              <a:rPr sz="1600" b="1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55" dirty="0">
                <a:solidFill>
                  <a:srgbClr val="00338D"/>
                </a:solidFill>
                <a:latin typeface="Tahoma"/>
                <a:cs typeface="Tahoma"/>
              </a:rPr>
              <a:t>&gt;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endParaRPr sz="1600">
              <a:latin typeface="Tahoma"/>
              <a:cs typeface="Tahoma"/>
            </a:endParaRPr>
          </a:p>
          <a:p>
            <a:pPr marL="191770" indent="-179705">
              <a:lnSpc>
                <a:spcPct val="100000"/>
              </a:lnSpc>
              <a:buChar char="&gt;"/>
              <a:tabLst>
                <a:tab pos="191770" algn="l"/>
              </a:tabLst>
            </a:pP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Descriptive</a:t>
            </a:r>
            <a:endParaRPr sz="16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7754" y="2298954"/>
            <a:ext cx="8378190" cy="3562350"/>
            <a:chOff x="317754" y="2298954"/>
            <a:chExt cx="8378190" cy="35623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754" y="2298954"/>
              <a:ext cx="3392423" cy="281177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682239" y="2618994"/>
              <a:ext cx="975360" cy="332740"/>
            </a:xfrm>
            <a:custGeom>
              <a:avLst/>
              <a:gdLst/>
              <a:ahLst/>
              <a:cxnLst/>
              <a:rect l="l" t="t" r="r" b="b"/>
              <a:pathLst>
                <a:path w="975360" h="332739">
                  <a:moveTo>
                    <a:pt x="0" y="166115"/>
                  </a:moveTo>
                  <a:lnTo>
                    <a:pt x="17420" y="121955"/>
                  </a:lnTo>
                  <a:lnTo>
                    <a:pt x="66581" y="82273"/>
                  </a:lnTo>
                  <a:lnTo>
                    <a:pt x="101613" y="64606"/>
                  </a:lnTo>
                  <a:lnTo>
                    <a:pt x="142836" y="48653"/>
                  </a:lnTo>
                  <a:lnTo>
                    <a:pt x="189671" y="34611"/>
                  </a:lnTo>
                  <a:lnTo>
                    <a:pt x="241537" y="22679"/>
                  </a:lnTo>
                  <a:lnTo>
                    <a:pt x="297851" y="13054"/>
                  </a:lnTo>
                  <a:lnTo>
                    <a:pt x="358034" y="5933"/>
                  </a:lnTo>
                  <a:lnTo>
                    <a:pt x="421504" y="1516"/>
                  </a:lnTo>
                  <a:lnTo>
                    <a:pt x="487680" y="0"/>
                  </a:lnTo>
                  <a:lnTo>
                    <a:pt x="553855" y="1516"/>
                  </a:lnTo>
                  <a:lnTo>
                    <a:pt x="617325" y="5933"/>
                  </a:lnTo>
                  <a:lnTo>
                    <a:pt x="677508" y="13054"/>
                  </a:lnTo>
                  <a:lnTo>
                    <a:pt x="733822" y="22679"/>
                  </a:lnTo>
                  <a:lnTo>
                    <a:pt x="785688" y="34611"/>
                  </a:lnTo>
                  <a:lnTo>
                    <a:pt x="832523" y="48653"/>
                  </a:lnTo>
                  <a:lnTo>
                    <a:pt x="873746" y="64606"/>
                  </a:lnTo>
                  <a:lnTo>
                    <a:pt x="908778" y="82273"/>
                  </a:lnTo>
                  <a:lnTo>
                    <a:pt x="957939" y="121955"/>
                  </a:lnTo>
                  <a:lnTo>
                    <a:pt x="975360" y="166115"/>
                  </a:lnTo>
                  <a:lnTo>
                    <a:pt x="970908" y="188657"/>
                  </a:lnTo>
                  <a:lnTo>
                    <a:pt x="937036" y="230776"/>
                  </a:lnTo>
                  <a:lnTo>
                    <a:pt x="873746" y="267625"/>
                  </a:lnTo>
                  <a:lnTo>
                    <a:pt x="832523" y="283578"/>
                  </a:lnTo>
                  <a:lnTo>
                    <a:pt x="785688" y="297620"/>
                  </a:lnTo>
                  <a:lnTo>
                    <a:pt x="733822" y="309552"/>
                  </a:lnTo>
                  <a:lnTo>
                    <a:pt x="677508" y="319177"/>
                  </a:lnTo>
                  <a:lnTo>
                    <a:pt x="617325" y="326298"/>
                  </a:lnTo>
                  <a:lnTo>
                    <a:pt x="553855" y="330715"/>
                  </a:lnTo>
                  <a:lnTo>
                    <a:pt x="487680" y="332231"/>
                  </a:lnTo>
                  <a:lnTo>
                    <a:pt x="421504" y="330715"/>
                  </a:lnTo>
                  <a:lnTo>
                    <a:pt x="358034" y="326298"/>
                  </a:lnTo>
                  <a:lnTo>
                    <a:pt x="297851" y="319177"/>
                  </a:lnTo>
                  <a:lnTo>
                    <a:pt x="241537" y="309552"/>
                  </a:lnTo>
                  <a:lnTo>
                    <a:pt x="189671" y="297620"/>
                  </a:lnTo>
                  <a:lnTo>
                    <a:pt x="142836" y="283578"/>
                  </a:lnTo>
                  <a:lnTo>
                    <a:pt x="101613" y="267625"/>
                  </a:lnTo>
                  <a:lnTo>
                    <a:pt x="66581" y="249958"/>
                  </a:lnTo>
                  <a:lnTo>
                    <a:pt x="17420" y="210276"/>
                  </a:lnTo>
                  <a:lnTo>
                    <a:pt x="0" y="166115"/>
                  </a:lnTo>
                  <a:close/>
                </a:path>
              </a:pathLst>
            </a:custGeom>
            <a:ln w="38100">
              <a:solidFill>
                <a:srgbClr val="7AA6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10214" y="2940056"/>
              <a:ext cx="940435" cy="215265"/>
            </a:xfrm>
            <a:custGeom>
              <a:avLst/>
              <a:gdLst/>
              <a:ahLst/>
              <a:cxnLst/>
              <a:rect l="l" t="t" r="r" b="b"/>
              <a:pathLst>
                <a:path w="940435" h="215264">
                  <a:moveTo>
                    <a:pt x="751219" y="0"/>
                  </a:moveTo>
                  <a:lnTo>
                    <a:pt x="766180" y="0"/>
                  </a:lnTo>
                  <a:lnTo>
                    <a:pt x="774728" y="1896"/>
                  </a:lnTo>
                  <a:lnTo>
                    <a:pt x="930743" y="94212"/>
                  </a:lnTo>
                  <a:lnTo>
                    <a:pt x="937956" y="100228"/>
                  </a:lnTo>
                  <a:lnTo>
                    <a:pt x="940360" y="107253"/>
                  </a:lnTo>
                  <a:lnTo>
                    <a:pt x="937956" y="114396"/>
                  </a:lnTo>
                  <a:lnTo>
                    <a:pt x="930743" y="120768"/>
                  </a:lnTo>
                  <a:lnTo>
                    <a:pt x="781140" y="209290"/>
                  </a:lnTo>
                  <a:lnTo>
                    <a:pt x="770971" y="213558"/>
                  </a:lnTo>
                  <a:lnTo>
                    <a:pt x="759100" y="214980"/>
                  </a:lnTo>
                  <a:lnTo>
                    <a:pt x="747028" y="213558"/>
                  </a:lnTo>
                  <a:lnTo>
                    <a:pt x="736259" y="209290"/>
                  </a:lnTo>
                  <a:lnTo>
                    <a:pt x="729046" y="203273"/>
                  </a:lnTo>
                  <a:lnTo>
                    <a:pt x="726642" y="196249"/>
                  </a:lnTo>
                  <a:lnTo>
                    <a:pt x="729046" y="189106"/>
                  </a:lnTo>
                  <a:lnTo>
                    <a:pt x="736259" y="182733"/>
                  </a:lnTo>
                  <a:lnTo>
                    <a:pt x="831364" y="126459"/>
                  </a:lnTo>
                  <a:lnTo>
                    <a:pt x="32057" y="126459"/>
                  </a:lnTo>
                  <a:lnTo>
                    <a:pt x="19384" y="125007"/>
                  </a:lnTo>
                  <a:lnTo>
                    <a:pt x="9216" y="121005"/>
                  </a:lnTo>
                  <a:lnTo>
                    <a:pt x="2454" y="114989"/>
                  </a:lnTo>
                  <a:lnTo>
                    <a:pt x="0" y="107490"/>
                  </a:lnTo>
                  <a:lnTo>
                    <a:pt x="2454" y="99991"/>
                  </a:lnTo>
                  <a:lnTo>
                    <a:pt x="9216" y="93975"/>
                  </a:lnTo>
                  <a:lnTo>
                    <a:pt x="19384" y="89973"/>
                  </a:lnTo>
                  <a:lnTo>
                    <a:pt x="32057" y="88521"/>
                  </a:lnTo>
                  <a:lnTo>
                    <a:pt x="831364" y="88521"/>
                  </a:lnTo>
                  <a:lnTo>
                    <a:pt x="736259" y="32247"/>
                  </a:lnTo>
                  <a:lnTo>
                    <a:pt x="729046" y="26230"/>
                  </a:lnTo>
                  <a:lnTo>
                    <a:pt x="726642" y="19206"/>
                  </a:lnTo>
                  <a:lnTo>
                    <a:pt x="729046" y="12063"/>
                  </a:lnTo>
                  <a:lnTo>
                    <a:pt x="736259" y="5690"/>
                  </a:lnTo>
                  <a:lnTo>
                    <a:pt x="742670" y="1896"/>
                  </a:lnTo>
                  <a:lnTo>
                    <a:pt x="751219" y="0"/>
                  </a:lnTo>
                  <a:close/>
                </a:path>
              </a:pathLst>
            </a:custGeom>
            <a:solidFill>
              <a:srgbClr val="7AA6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7239" y="2298954"/>
              <a:ext cx="4108703" cy="356234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682774" y="1512267"/>
            <a:ext cx="39954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Analyze</a:t>
            </a:r>
            <a:r>
              <a:rPr sz="1600" b="1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55" dirty="0">
                <a:solidFill>
                  <a:srgbClr val="00338D"/>
                </a:solidFill>
                <a:latin typeface="Tahoma"/>
                <a:cs typeface="Tahoma"/>
              </a:rPr>
              <a:t>&gt;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55" dirty="0">
                <a:solidFill>
                  <a:srgbClr val="00338D"/>
                </a:solidFill>
                <a:latin typeface="Tahoma"/>
                <a:cs typeface="Tahoma"/>
              </a:rPr>
              <a:t>Dimension</a:t>
            </a:r>
            <a:r>
              <a:rPr sz="1600" b="1" spc="-40" dirty="0">
                <a:solidFill>
                  <a:srgbClr val="00338D"/>
                </a:solidFill>
                <a:latin typeface="Tahoma"/>
                <a:cs typeface="Tahoma"/>
              </a:rPr>
              <a:t> Reduction</a:t>
            </a:r>
            <a:r>
              <a:rPr sz="1600" b="1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55" dirty="0">
                <a:solidFill>
                  <a:srgbClr val="00338D"/>
                </a:solidFill>
                <a:latin typeface="Tahoma"/>
                <a:cs typeface="Tahoma"/>
              </a:rPr>
              <a:t>&gt;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endParaRPr sz="1600">
              <a:latin typeface="Tahoma"/>
              <a:cs typeface="Tahoma"/>
            </a:endParaRPr>
          </a:p>
          <a:p>
            <a:pPr marL="191770" indent="-179705">
              <a:lnSpc>
                <a:spcPct val="100000"/>
              </a:lnSpc>
              <a:buChar char="&gt;"/>
              <a:tabLst>
                <a:tab pos="191770" algn="l"/>
              </a:tabLst>
            </a:pP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Extraction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9902" rIns="0" bIns="0" rtlCol="0">
            <a:spAutoFit/>
          </a:bodyPr>
          <a:lstStyle/>
          <a:p>
            <a:pPr marL="2777490">
              <a:lnSpc>
                <a:spcPct val="100000"/>
              </a:lnSpc>
              <a:spcBef>
                <a:spcPts val="100"/>
              </a:spcBef>
            </a:pPr>
            <a:r>
              <a:rPr dirty="0"/>
              <a:t>Second</a:t>
            </a:r>
            <a:r>
              <a:rPr spc="60" dirty="0"/>
              <a:t> </a:t>
            </a:r>
            <a:r>
              <a:rPr spc="-355" dirty="0"/>
              <a:t>Run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78098" y="1582122"/>
            <a:ext cx="498729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Analyze</a:t>
            </a:r>
            <a:r>
              <a:rPr sz="1600" b="1" spc="-10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55" dirty="0">
                <a:solidFill>
                  <a:srgbClr val="00338D"/>
                </a:solidFill>
                <a:latin typeface="Tahoma"/>
                <a:cs typeface="Tahoma"/>
              </a:rPr>
              <a:t>&gt;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55" dirty="0">
                <a:solidFill>
                  <a:srgbClr val="00338D"/>
                </a:solidFill>
                <a:latin typeface="Tahoma"/>
                <a:cs typeface="Tahoma"/>
              </a:rPr>
              <a:t>Dimension</a:t>
            </a:r>
            <a:r>
              <a:rPr sz="1600" b="1" spc="-40" dirty="0">
                <a:solidFill>
                  <a:srgbClr val="00338D"/>
                </a:solidFill>
                <a:latin typeface="Tahoma"/>
                <a:cs typeface="Tahoma"/>
              </a:rPr>
              <a:t> Reduction</a:t>
            </a:r>
            <a:r>
              <a:rPr sz="1600" b="1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55" dirty="0">
                <a:solidFill>
                  <a:srgbClr val="00338D"/>
                </a:solidFill>
                <a:latin typeface="Tahoma"/>
                <a:cs typeface="Tahoma"/>
              </a:rPr>
              <a:t>&gt;</a:t>
            </a:r>
            <a:r>
              <a:rPr sz="1600" b="1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b="1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355" dirty="0">
                <a:solidFill>
                  <a:srgbClr val="00338D"/>
                </a:solidFill>
                <a:latin typeface="Tahoma"/>
                <a:cs typeface="Tahoma"/>
              </a:rPr>
              <a:t>&gt;</a:t>
            </a:r>
            <a:r>
              <a:rPr sz="1600" b="1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00338D"/>
                </a:solidFill>
                <a:latin typeface="Tahoma"/>
                <a:cs typeface="Tahoma"/>
              </a:rPr>
              <a:t>Options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2154935"/>
            <a:ext cx="5968745" cy="38221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954996" y="3559028"/>
            <a:ext cx="1769745" cy="75755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600" spc="105" dirty="0">
                <a:solidFill>
                  <a:srgbClr val="0096DC"/>
                </a:solidFill>
                <a:latin typeface="Tahoma"/>
                <a:cs typeface="Tahoma"/>
              </a:rPr>
              <a:t>Click</a:t>
            </a:r>
            <a:r>
              <a:rPr sz="1600" spc="-6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96DC"/>
                </a:solidFill>
                <a:latin typeface="Tahoma"/>
                <a:cs typeface="Tahoma"/>
              </a:rPr>
              <a:t>on</a:t>
            </a:r>
            <a:r>
              <a:rPr sz="1600" spc="-6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rgbClr val="0096DC"/>
                </a:solidFill>
                <a:latin typeface="Tahoma"/>
                <a:cs typeface="Tahoma"/>
              </a:rPr>
              <a:t>Continue</a:t>
            </a:r>
            <a:endParaRPr sz="1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175" dirty="0">
                <a:solidFill>
                  <a:srgbClr val="0096DC"/>
                </a:solidFill>
                <a:latin typeface="Tahoma"/>
                <a:cs typeface="Tahoma"/>
              </a:rPr>
              <a:t>and</a:t>
            </a:r>
            <a:r>
              <a:rPr sz="1600" spc="-60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96DC"/>
                </a:solidFill>
                <a:latin typeface="Tahoma"/>
                <a:cs typeface="Tahoma"/>
              </a:rPr>
              <a:t>then</a:t>
            </a:r>
            <a:r>
              <a:rPr sz="1600" spc="-65" dirty="0">
                <a:solidFill>
                  <a:srgbClr val="0096DC"/>
                </a:solidFill>
                <a:latin typeface="Tahoma"/>
                <a:cs typeface="Tahoma"/>
              </a:rPr>
              <a:t> </a:t>
            </a:r>
            <a:r>
              <a:rPr sz="1600" b="1" spc="-25" dirty="0">
                <a:solidFill>
                  <a:srgbClr val="0096DC"/>
                </a:solidFill>
                <a:latin typeface="Tahoma"/>
                <a:cs typeface="Tahoma"/>
              </a:rPr>
              <a:t>OK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1882" y="1480756"/>
            <a:ext cx="940435" cy="347980"/>
          </a:xfrm>
          <a:prstGeom prst="rect">
            <a:avLst/>
          </a:prstGeom>
          <a:solidFill>
            <a:srgbClr val="0096DC"/>
          </a:solidFill>
          <a:ln w="3175">
            <a:solidFill>
              <a:srgbClr val="0096DC"/>
            </a:solidFill>
          </a:ln>
        </p:spPr>
        <p:txBody>
          <a:bodyPr vert="horz" wrap="square" lIns="0" tIns="4572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360"/>
              </a:spcBef>
            </a:pPr>
            <a:r>
              <a:rPr sz="1600" b="1" spc="-30" dirty="0">
                <a:solidFill>
                  <a:srgbClr val="FFFFFF"/>
                </a:solidFill>
                <a:latin typeface="Tahoma"/>
                <a:cs typeface="Tahoma"/>
              </a:rPr>
              <a:t>OUTPUT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0340" y="4072318"/>
            <a:ext cx="1767839" cy="348615"/>
          </a:xfrm>
          <a:prstGeom prst="rect">
            <a:avLst/>
          </a:prstGeom>
          <a:solidFill>
            <a:srgbClr val="0096DC"/>
          </a:solidFill>
          <a:ln w="3175">
            <a:solidFill>
              <a:srgbClr val="0096DC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370"/>
              </a:spcBef>
            </a:pP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INTERPRETATION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82970" y="673828"/>
            <a:ext cx="67786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Communalities</a:t>
            </a:r>
            <a:r>
              <a:rPr spc="-215" dirty="0"/>
              <a:t> </a:t>
            </a:r>
            <a:r>
              <a:rPr spc="-409" dirty="0"/>
              <a:t>&amp;</a:t>
            </a:r>
            <a:r>
              <a:rPr spc="-45" dirty="0"/>
              <a:t> </a:t>
            </a:r>
            <a:r>
              <a:rPr dirty="0"/>
              <a:t>Scree</a:t>
            </a:r>
            <a:r>
              <a:rPr spc="-229" dirty="0"/>
              <a:t> </a:t>
            </a:r>
            <a:r>
              <a:rPr spc="-280" dirty="0"/>
              <a:t>Plot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7636" y="1482852"/>
            <a:ext cx="2372105" cy="21595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3104" y="1482852"/>
            <a:ext cx="3665219" cy="293827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9961" y="4606671"/>
            <a:ext cx="3796029" cy="1016000"/>
          </a:xfrm>
          <a:prstGeom prst="rect">
            <a:avLst/>
          </a:prstGeom>
          <a:ln w="12700">
            <a:solidFill>
              <a:srgbClr val="0096DC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90805" marR="126364">
              <a:lnSpc>
                <a:spcPct val="100000"/>
              </a:lnSpc>
              <a:spcBef>
                <a:spcPts val="370"/>
              </a:spcBef>
            </a:pP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Extraction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communalities</a:t>
            </a:r>
            <a:r>
              <a:rPr sz="1200" spc="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b="1" spc="-45" dirty="0">
                <a:solidFill>
                  <a:srgbClr val="00338D"/>
                </a:solidFill>
                <a:latin typeface="Tahoma"/>
                <a:cs typeface="Tahoma"/>
              </a:rPr>
              <a:t>estimates</a:t>
            </a:r>
            <a:r>
              <a:rPr sz="1200" b="1" spc="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b="1" spc="-60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200" b="1" spc="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b="1" spc="-2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200" b="1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200" b="1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b="1" spc="-55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200" b="1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b="1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200" b="1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b="1" spc="-20" dirty="0">
                <a:solidFill>
                  <a:srgbClr val="00338D"/>
                </a:solidFill>
                <a:latin typeface="Tahoma"/>
                <a:cs typeface="Tahoma"/>
              </a:rPr>
              <a:t>variable</a:t>
            </a:r>
            <a:r>
              <a:rPr sz="1200" b="1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00338D"/>
                </a:solidFill>
                <a:latin typeface="Tahoma"/>
                <a:cs typeface="Tahoma"/>
              </a:rPr>
              <a:t>accounted</a:t>
            </a:r>
            <a:r>
              <a:rPr sz="12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90" dirty="0">
                <a:solidFill>
                  <a:srgbClr val="00338D"/>
                </a:solidFill>
                <a:latin typeface="Tahoma"/>
                <a:cs typeface="Tahoma"/>
              </a:rPr>
              <a:t>by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components.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communalities</a:t>
            </a:r>
            <a:r>
              <a:rPr sz="12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2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this</a:t>
            </a:r>
            <a:r>
              <a:rPr sz="12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5" dirty="0">
                <a:solidFill>
                  <a:srgbClr val="00338D"/>
                </a:solidFill>
                <a:latin typeface="Tahoma"/>
                <a:cs typeface="Tahoma"/>
              </a:rPr>
              <a:t>table</a:t>
            </a:r>
            <a:r>
              <a:rPr sz="12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are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all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high,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which</a:t>
            </a:r>
            <a:r>
              <a:rPr sz="12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indicates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2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extracted </a:t>
            </a:r>
            <a:r>
              <a:rPr sz="1200" spc="90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200" spc="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represent</a:t>
            </a:r>
            <a:r>
              <a:rPr sz="12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2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well.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4899278" y="4606671"/>
            <a:ext cx="3914140" cy="1754505"/>
          </a:xfrm>
          <a:prstGeom prst="rect">
            <a:avLst/>
          </a:prstGeom>
          <a:ln w="12700">
            <a:solidFill>
              <a:srgbClr val="0096DC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90805" marR="144145">
              <a:lnSpc>
                <a:spcPct val="100000"/>
              </a:lnSpc>
              <a:spcBef>
                <a:spcPts val="395"/>
              </a:spcBef>
            </a:pP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scree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plot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helps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you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determine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optimal 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number</a:t>
            </a:r>
            <a:r>
              <a:rPr sz="12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2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components.</a:t>
            </a:r>
            <a:r>
              <a:rPr sz="12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eigenvalue</a:t>
            </a:r>
            <a:r>
              <a:rPr sz="12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2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00338D"/>
                </a:solidFill>
                <a:latin typeface="Tahoma"/>
                <a:cs typeface="Tahoma"/>
              </a:rPr>
              <a:t>each </a:t>
            </a:r>
            <a:r>
              <a:rPr sz="1200" spc="110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200" spc="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initial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solution</a:t>
            </a:r>
            <a:r>
              <a:rPr sz="1200" spc="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2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plotted.</a:t>
            </a:r>
            <a:endParaRPr sz="1200">
              <a:latin typeface="Tahoma"/>
              <a:cs typeface="Tahoma"/>
            </a:endParaRPr>
          </a:p>
          <a:p>
            <a:pPr marL="90805" marR="92710">
              <a:lnSpc>
                <a:spcPct val="100000"/>
              </a:lnSpc>
            </a:pP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Generally,</a:t>
            </a:r>
            <a:r>
              <a:rPr sz="12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you</a:t>
            </a:r>
            <a:r>
              <a:rPr sz="12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5" dirty="0">
                <a:solidFill>
                  <a:srgbClr val="00338D"/>
                </a:solidFill>
                <a:latin typeface="Tahoma"/>
                <a:cs typeface="Tahoma"/>
              </a:rPr>
              <a:t>want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extract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200" spc="5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90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steep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slope.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90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2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90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200" spc="45" dirty="0">
                <a:solidFill>
                  <a:srgbClr val="00338D"/>
                </a:solidFill>
                <a:latin typeface="Tahoma"/>
                <a:cs typeface="Tahoma"/>
              </a:rPr>
              <a:t>shallow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slope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contribute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little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solution.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last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5" dirty="0">
                <a:solidFill>
                  <a:srgbClr val="00338D"/>
                </a:solidFill>
                <a:latin typeface="Tahoma"/>
                <a:cs typeface="Tahoma"/>
              </a:rPr>
              <a:t>big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5" dirty="0">
                <a:solidFill>
                  <a:srgbClr val="00338D"/>
                </a:solidFill>
                <a:latin typeface="Tahoma"/>
                <a:cs typeface="Tahoma"/>
              </a:rPr>
              <a:t>drop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00338D"/>
                </a:solidFill>
                <a:latin typeface="Tahoma"/>
                <a:cs typeface="Tahoma"/>
              </a:rPr>
              <a:t>occurs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00" dirty="0">
                <a:solidFill>
                  <a:srgbClr val="00338D"/>
                </a:solidFill>
                <a:latin typeface="Tahoma"/>
                <a:cs typeface="Tahoma"/>
              </a:rPr>
              <a:t>between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third </a:t>
            </a:r>
            <a:r>
              <a:rPr sz="1200" spc="13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fourth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components,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so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using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00338D"/>
                </a:solidFill>
                <a:latin typeface="Tahoma"/>
                <a:cs typeface="Tahoma"/>
              </a:rPr>
              <a:t>first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00338D"/>
                </a:solidFill>
                <a:latin typeface="Tahoma"/>
                <a:cs typeface="Tahoma"/>
              </a:rPr>
              <a:t>three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90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is </a:t>
            </a:r>
            <a:r>
              <a:rPr sz="1200" spc="120" dirty="0">
                <a:solidFill>
                  <a:srgbClr val="00338D"/>
                </a:solidFill>
                <a:latin typeface="Tahoma"/>
                <a:cs typeface="Tahoma"/>
              </a:rPr>
              <a:t>an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easy</a:t>
            </a:r>
            <a:r>
              <a:rPr sz="12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5" dirty="0">
                <a:solidFill>
                  <a:srgbClr val="00338D"/>
                </a:solidFill>
                <a:latin typeface="Tahoma"/>
                <a:cs typeface="Tahoma"/>
              </a:rPr>
              <a:t>choice.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64070" y="922371"/>
            <a:ext cx="441642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Correlation</a:t>
            </a:r>
            <a:r>
              <a:rPr spc="-195" dirty="0"/>
              <a:t> </a:t>
            </a:r>
            <a:r>
              <a:rPr spc="-155" dirty="0"/>
              <a:t>Matrix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9082" y="1699260"/>
            <a:ext cx="5545835" cy="295579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74850" y="4941189"/>
            <a:ext cx="6195060" cy="902969"/>
          </a:xfrm>
          <a:prstGeom prst="rect">
            <a:avLst/>
          </a:prstGeom>
          <a:ln w="12700">
            <a:solidFill>
              <a:srgbClr val="0096DC"/>
            </a:solidFill>
          </a:ln>
        </p:spPr>
        <p:txBody>
          <a:bodyPr vert="horz" wrap="square" lIns="0" tIns="46990" rIns="0" bIns="0" rtlCol="0">
            <a:spAutoFit/>
          </a:bodyPr>
          <a:lstStyle/>
          <a:p>
            <a:pPr marL="262890" indent="-172085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262890" algn="l"/>
              </a:tabLst>
            </a:pP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Correlation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test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significance</a:t>
            </a:r>
            <a:r>
              <a:rPr sz="12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2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00338D"/>
                </a:solidFill>
                <a:latin typeface="Tahoma"/>
                <a:cs typeface="Tahoma"/>
              </a:rPr>
              <a:t>one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tail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t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test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(Ho: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85" dirty="0">
                <a:solidFill>
                  <a:srgbClr val="00338D"/>
                </a:solidFill>
                <a:latin typeface="Tahoma"/>
                <a:cs typeface="Tahoma"/>
              </a:rPr>
              <a:t>r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55" dirty="0">
                <a:solidFill>
                  <a:srgbClr val="00338D"/>
                </a:solidFill>
                <a:latin typeface="Tahoma"/>
                <a:cs typeface="Tahoma"/>
              </a:rPr>
              <a:t>=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00338D"/>
                </a:solidFill>
                <a:latin typeface="Tahoma"/>
                <a:cs typeface="Tahoma"/>
              </a:rPr>
              <a:t>0;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H1: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85" dirty="0">
                <a:solidFill>
                  <a:srgbClr val="00338D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55" dirty="0">
                <a:solidFill>
                  <a:srgbClr val="00338D"/>
                </a:solidFill>
                <a:latin typeface="Tahoma"/>
                <a:cs typeface="Tahoma"/>
              </a:rPr>
              <a:t>&gt;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0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or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85" dirty="0">
                <a:solidFill>
                  <a:srgbClr val="00338D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55" dirty="0">
                <a:solidFill>
                  <a:srgbClr val="00338D"/>
                </a:solidFill>
                <a:latin typeface="Tahoma"/>
                <a:cs typeface="Tahoma"/>
              </a:rPr>
              <a:t>&lt;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0)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00338D"/>
              </a:buClr>
              <a:buFont typeface="Arial MT"/>
              <a:buChar char="•"/>
            </a:pP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40"/>
              </a:spcBef>
              <a:buClr>
                <a:srgbClr val="00338D"/>
              </a:buClr>
              <a:buFont typeface="Arial MT"/>
              <a:buChar char="•"/>
            </a:pPr>
            <a:endParaRPr sz="1200">
              <a:latin typeface="Tahoma"/>
              <a:cs typeface="Tahoma"/>
            </a:endParaRPr>
          </a:p>
          <a:p>
            <a:pPr marL="304800" indent="-213995">
              <a:lnSpc>
                <a:spcPct val="100000"/>
              </a:lnSpc>
              <a:buFont typeface="Arial MT"/>
              <a:buChar char="•"/>
              <a:tabLst>
                <a:tab pos="304800" algn="l"/>
              </a:tabLst>
            </a:pP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Murder</a:t>
            </a:r>
            <a:r>
              <a:rPr sz="1200" spc="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200" spc="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highly</a:t>
            </a:r>
            <a:r>
              <a:rPr sz="1200" spc="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significantly</a:t>
            </a:r>
            <a:r>
              <a:rPr sz="1200" spc="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00338D"/>
                </a:solidFill>
                <a:latin typeface="Tahoma"/>
                <a:cs typeface="Tahoma"/>
              </a:rPr>
              <a:t>correlated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rape,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00338D"/>
                </a:solidFill>
                <a:latin typeface="Tahoma"/>
                <a:cs typeface="Tahoma"/>
              </a:rPr>
              <a:t>robbery,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3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200" spc="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assault.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6E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98230" y="6416040"/>
            <a:ext cx="303530" cy="302260"/>
          </a:xfrm>
          <a:custGeom>
            <a:avLst/>
            <a:gdLst/>
            <a:ahLst/>
            <a:cxnLst/>
            <a:rect l="l" t="t" r="r" b="b"/>
            <a:pathLst>
              <a:path w="303529" h="302259">
                <a:moveTo>
                  <a:pt x="151638" y="0"/>
                </a:moveTo>
                <a:lnTo>
                  <a:pt x="103710" y="7691"/>
                </a:lnTo>
                <a:lnTo>
                  <a:pt x="62084" y="29110"/>
                </a:lnTo>
                <a:lnTo>
                  <a:pt x="29258" y="61771"/>
                </a:lnTo>
                <a:lnTo>
                  <a:pt x="7730" y="103188"/>
                </a:lnTo>
                <a:lnTo>
                  <a:pt x="0" y="150876"/>
                </a:lnTo>
                <a:lnTo>
                  <a:pt x="7730" y="198563"/>
                </a:lnTo>
                <a:lnTo>
                  <a:pt x="29258" y="239980"/>
                </a:lnTo>
                <a:lnTo>
                  <a:pt x="62084" y="272641"/>
                </a:lnTo>
                <a:lnTo>
                  <a:pt x="103710" y="294060"/>
                </a:lnTo>
                <a:lnTo>
                  <a:pt x="151638" y="301752"/>
                </a:lnTo>
                <a:lnTo>
                  <a:pt x="199565" y="294060"/>
                </a:lnTo>
                <a:lnTo>
                  <a:pt x="241191" y="272641"/>
                </a:lnTo>
                <a:lnTo>
                  <a:pt x="274017" y="239980"/>
                </a:lnTo>
                <a:lnTo>
                  <a:pt x="295545" y="198563"/>
                </a:lnTo>
                <a:lnTo>
                  <a:pt x="303276" y="150876"/>
                </a:lnTo>
                <a:lnTo>
                  <a:pt x="295545" y="103188"/>
                </a:lnTo>
                <a:lnTo>
                  <a:pt x="274017" y="61771"/>
                </a:lnTo>
                <a:lnTo>
                  <a:pt x="241191" y="29110"/>
                </a:lnTo>
                <a:lnTo>
                  <a:pt x="199565" y="7691"/>
                </a:lnTo>
                <a:lnTo>
                  <a:pt x="151638" y="0"/>
                </a:lnTo>
                <a:close/>
              </a:path>
            </a:pathLst>
          </a:custGeom>
          <a:solidFill>
            <a:srgbClr val="5AA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83970" y="6480588"/>
            <a:ext cx="123189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FFFFFF"/>
                </a:solidFill>
                <a:latin typeface="PMingLiU-ExtB"/>
                <a:cs typeface="PMingLiU-ExtB"/>
              </a:rPr>
              <a:t>44</a:t>
            </a:r>
            <a:endParaRPr sz="800">
              <a:latin typeface="PMingLiU-ExtB"/>
              <a:cs typeface="PMingLiU-ExtB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42" y="108966"/>
            <a:ext cx="1893569" cy="60121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8679" rIns="0" bIns="0" rtlCol="0">
            <a:spAutoFit/>
          </a:bodyPr>
          <a:lstStyle/>
          <a:p>
            <a:pPr marL="1503680">
              <a:lnSpc>
                <a:spcPct val="100000"/>
              </a:lnSpc>
              <a:spcBef>
                <a:spcPts val="100"/>
              </a:spcBef>
            </a:pPr>
            <a:r>
              <a:rPr dirty="0"/>
              <a:t>KMO</a:t>
            </a:r>
            <a:r>
              <a:rPr spc="-10" dirty="0"/>
              <a:t> </a:t>
            </a:r>
            <a:r>
              <a:rPr dirty="0"/>
              <a:t>and</a:t>
            </a:r>
            <a:r>
              <a:rPr spc="-5" dirty="0"/>
              <a:t> </a:t>
            </a:r>
            <a:r>
              <a:rPr spc="-250" dirty="0"/>
              <a:t>Bartlett’s</a:t>
            </a:r>
            <a:r>
              <a:rPr spc="10" dirty="0"/>
              <a:t> </a:t>
            </a:r>
            <a:r>
              <a:rPr spc="-365" dirty="0"/>
              <a:t>Test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1744" y="1310640"/>
            <a:ext cx="5391911" cy="1590293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51840" y="3086480"/>
            <a:ext cx="8641080" cy="2581275"/>
          </a:xfrm>
          <a:custGeom>
            <a:avLst/>
            <a:gdLst/>
            <a:ahLst/>
            <a:cxnLst/>
            <a:rect l="l" t="t" r="r" b="b"/>
            <a:pathLst>
              <a:path w="8641080" h="2581275">
                <a:moveTo>
                  <a:pt x="0" y="0"/>
                </a:moveTo>
                <a:lnTo>
                  <a:pt x="8641080" y="0"/>
                </a:lnTo>
                <a:lnTo>
                  <a:pt x="8641080" y="2580894"/>
                </a:lnTo>
                <a:lnTo>
                  <a:pt x="0" y="258089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96D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30258" y="3128906"/>
            <a:ext cx="8411845" cy="248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518159" indent="-1714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184150" algn="l"/>
              </a:tabLst>
            </a:pPr>
            <a:r>
              <a:rPr sz="1200" b="1" spc="-45" dirty="0">
                <a:solidFill>
                  <a:srgbClr val="FF0000"/>
                </a:solidFill>
                <a:latin typeface="Tahoma"/>
                <a:cs typeface="Tahoma"/>
              </a:rPr>
              <a:t>Kaiser-</a:t>
            </a:r>
            <a:r>
              <a:rPr sz="1200" b="1" spc="-10" dirty="0">
                <a:solidFill>
                  <a:srgbClr val="FF0000"/>
                </a:solidFill>
                <a:latin typeface="Tahoma"/>
                <a:cs typeface="Tahoma"/>
              </a:rPr>
              <a:t>Meyer-</a:t>
            </a:r>
            <a:r>
              <a:rPr sz="1200" b="1" spc="-30" dirty="0">
                <a:solidFill>
                  <a:srgbClr val="FF0000"/>
                </a:solidFill>
                <a:latin typeface="Tahoma"/>
                <a:cs typeface="Tahoma"/>
              </a:rPr>
              <a:t>Olkin</a:t>
            </a:r>
            <a:r>
              <a:rPr sz="1200" b="1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35" dirty="0">
                <a:solidFill>
                  <a:srgbClr val="FF0000"/>
                </a:solidFill>
                <a:latin typeface="Tahoma"/>
                <a:cs typeface="Tahoma"/>
              </a:rPr>
              <a:t>(KMO)</a:t>
            </a:r>
            <a:r>
              <a:rPr sz="1200" b="1" spc="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110" dirty="0">
                <a:solidFill>
                  <a:srgbClr val="FF0000"/>
                </a:solidFill>
                <a:latin typeface="Tahoma"/>
                <a:cs typeface="Tahoma"/>
              </a:rPr>
              <a:t>Test</a:t>
            </a:r>
            <a:r>
              <a:rPr sz="1200" b="1" spc="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85" dirty="0">
                <a:solidFill>
                  <a:srgbClr val="FF0000"/>
                </a:solidFill>
                <a:latin typeface="Tahoma"/>
                <a:cs typeface="Tahoma"/>
              </a:rPr>
              <a:t>for</a:t>
            </a:r>
            <a:r>
              <a:rPr sz="1200" b="1" spc="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35" dirty="0">
                <a:solidFill>
                  <a:srgbClr val="FF0000"/>
                </a:solidFill>
                <a:latin typeface="Tahoma"/>
                <a:cs typeface="Tahoma"/>
              </a:rPr>
              <a:t>Sampling</a:t>
            </a:r>
            <a:r>
              <a:rPr sz="1200" b="1" spc="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dirty="0">
                <a:solidFill>
                  <a:srgbClr val="FF0000"/>
                </a:solidFill>
                <a:latin typeface="Tahoma"/>
                <a:cs typeface="Tahoma"/>
              </a:rPr>
              <a:t>Adequacy</a:t>
            </a:r>
            <a:r>
              <a:rPr sz="1200" b="1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9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measure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2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95" dirty="0">
                <a:solidFill>
                  <a:srgbClr val="00338D"/>
                </a:solidFill>
                <a:latin typeface="Tahoma"/>
                <a:cs typeface="Tahoma"/>
              </a:rPr>
              <a:t>how</a:t>
            </a:r>
            <a:r>
              <a:rPr sz="12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suited your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35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2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for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Factor 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Analysis.</a:t>
            </a:r>
            <a:endParaRPr sz="1200">
              <a:latin typeface="Tahoma"/>
              <a:cs typeface="Tahoma"/>
            </a:endParaRPr>
          </a:p>
          <a:p>
            <a:pPr marL="184150" marR="5080" indent="-171450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184150" algn="l"/>
              </a:tabLst>
            </a:pP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test </a:t>
            </a:r>
            <a:r>
              <a:rPr sz="1200" spc="45" dirty="0">
                <a:solidFill>
                  <a:srgbClr val="00338D"/>
                </a:solidFill>
                <a:latin typeface="Tahoma"/>
                <a:cs typeface="Tahoma"/>
              </a:rPr>
              <a:t>measures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b="1" spc="-25" dirty="0">
                <a:solidFill>
                  <a:srgbClr val="00338D"/>
                </a:solidFill>
                <a:latin typeface="Tahoma"/>
                <a:cs typeface="Tahoma"/>
              </a:rPr>
              <a:t>sampling</a:t>
            </a:r>
            <a:r>
              <a:rPr sz="1200" b="1" dirty="0">
                <a:solidFill>
                  <a:srgbClr val="00338D"/>
                </a:solidFill>
                <a:latin typeface="Tahoma"/>
                <a:cs typeface="Tahoma"/>
              </a:rPr>
              <a:t> adequacy</a:t>
            </a:r>
            <a:r>
              <a:rPr sz="1200" b="1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45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variable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95" dirty="0">
                <a:solidFill>
                  <a:srgbClr val="00338D"/>
                </a:solidFill>
                <a:latin typeface="Tahoma"/>
                <a:cs typeface="Tahoma"/>
              </a:rPr>
              <a:t>model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3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05" dirty="0">
                <a:solidFill>
                  <a:srgbClr val="00338D"/>
                </a:solidFill>
                <a:latin typeface="Tahoma"/>
                <a:cs typeface="Tahoma"/>
              </a:rPr>
              <a:t>complete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00338D"/>
                </a:solidFill>
                <a:latin typeface="Tahoma"/>
                <a:cs typeface="Tahoma"/>
              </a:rPr>
              <a:t>model.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statistic </a:t>
            </a:r>
            <a:r>
              <a:rPr sz="1200" spc="-55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2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9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measure</a:t>
            </a:r>
            <a:r>
              <a:rPr sz="12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proportion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95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20" dirty="0">
                <a:solidFill>
                  <a:srgbClr val="00338D"/>
                </a:solidFill>
                <a:latin typeface="Tahoma"/>
                <a:cs typeface="Tahoma"/>
              </a:rPr>
              <a:t>among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2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might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4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00338D"/>
                </a:solidFill>
                <a:latin typeface="Tahoma"/>
                <a:cs typeface="Tahoma"/>
              </a:rPr>
              <a:t>common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variance.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higher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200" spc="45" dirty="0">
                <a:solidFill>
                  <a:srgbClr val="00338D"/>
                </a:solidFill>
                <a:latin typeface="Tahoma"/>
                <a:cs typeface="Tahoma"/>
              </a:rPr>
              <a:t>proportion,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00338D"/>
                </a:solidFill>
                <a:latin typeface="Tahoma"/>
                <a:cs typeface="Tahoma"/>
              </a:rPr>
              <a:t>more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suited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your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35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2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2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Analysis.</a:t>
            </a:r>
            <a:endParaRPr sz="1200">
              <a:latin typeface="Tahoma"/>
              <a:cs typeface="Tahoma"/>
            </a:endParaRPr>
          </a:p>
          <a:p>
            <a:pPr marL="184785" indent="-172085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184785" algn="l"/>
              </a:tabLst>
            </a:pPr>
            <a:r>
              <a:rPr sz="1200" spc="120" dirty="0">
                <a:solidFill>
                  <a:srgbClr val="00338D"/>
                </a:solidFill>
                <a:latin typeface="Tahoma"/>
                <a:cs typeface="Tahoma"/>
              </a:rPr>
              <a:t>KMO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returns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values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00" dirty="0">
                <a:solidFill>
                  <a:srgbClr val="00338D"/>
                </a:solidFill>
                <a:latin typeface="Tahoma"/>
                <a:cs typeface="Tahoma"/>
              </a:rPr>
              <a:t>between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0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3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2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1.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55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rule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00338D"/>
                </a:solidFill>
                <a:latin typeface="Tahoma"/>
                <a:cs typeface="Tahoma"/>
              </a:rPr>
              <a:t>thumb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interpreting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statistic:</a:t>
            </a:r>
            <a:endParaRPr sz="1200">
              <a:latin typeface="Tahoma"/>
              <a:cs typeface="Tahoma"/>
            </a:endParaRPr>
          </a:p>
          <a:p>
            <a:pPr marL="641985" lvl="1" indent="-172085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641985" algn="l"/>
              </a:tabLst>
            </a:pP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0.8</a:t>
            </a:r>
            <a:r>
              <a:rPr sz="12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225" dirty="0">
                <a:solidFill>
                  <a:srgbClr val="00338D"/>
                </a:solidFill>
                <a:latin typeface="Tahoma"/>
                <a:cs typeface="Tahoma"/>
              </a:rPr>
              <a:t>≤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20" dirty="0">
                <a:solidFill>
                  <a:srgbClr val="00338D"/>
                </a:solidFill>
                <a:latin typeface="Tahoma"/>
                <a:cs typeface="Tahoma"/>
              </a:rPr>
              <a:t>KMO</a:t>
            </a:r>
            <a:r>
              <a:rPr sz="12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225" dirty="0">
                <a:solidFill>
                  <a:srgbClr val="00338D"/>
                </a:solidFill>
                <a:latin typeface="Tahoma"/>
                <a:cs typeface="Tahoma"/>
              </a:rPr>
              <a:t>≤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1</a:t>
            </a:r>
            <a:r>
              <a:rPr sz="12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5" dirty="0">
                <a:solidFill>
                  <a:srgbClr val="00338D"/>
                </a:solidFill>
                <a:latin typeface="Tahoma"/>
                <a:cs typeface="Tahoma"/>
              </a:rPr>
              <a:t>indicate</a:t>
            </a:r>
            <a:r>
              <a:rPr sz="12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sampling</a:t>
            </a:r>
            <a:r>
              <a:rPr sz="12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2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00" dirty="0">
                <a:solidFill>
                  <a:srgbClr val="00338D"/>
                </a:solidFill>
                <a:latin typeface="Tahoma"/>
                <a:cs typeface="Tahoma"/>
              </a:rPr>
              <a:t>adequate.</a:t>
            </a:r>
            <a:endParaRPr sz="1200">
              <a:latin typeface="Tahoma"/>
              <a:cs typeface="Tahoma"/>
            </a:endParaRPr>
          </a:p>
          <a:p>
            <a:pPr marL="641985" lvl="1" indent="-172085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641985" algn="l"/>
              </a:tabLst>
            </a:pPr>
            <a:r>
              <a:rPr sz="1200" spc="114" dirty="0">
                <a:solidFill>
                  <a:srgbClr val="00338D"/>
                </a:solidFill>
                <a:latin typeface="Tahoma"/>
                <a:cs typeface="Tahoma"/>
              </a:rPr>
              <a:t>KMO</a:t>
            </a:r>
            <a:r>
              <a:rPr sz="12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225" dirty="0">
                <a:solidFill>
                  <a:srgbClr val="00338D"/>
                </a:solidFill>
                <a:latin typeface="Tahoma"/>
                <a:cs typeface="Tahoma"/>
              </a:rPr>
              <a:t>≤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0.5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5" dirty="0">
                <a:solidFill>
                  <a:srgbClr val="00338D"/>
                </a:solidFill>
                <a:latin typeface="Tahoma"/>
                <a:cs typeface="Tahoma"/>
              </a:rPr>
              <a:t>indicate</a:t>
            </a:r>
            <a:r>
              <a:rPr sz="12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sampling</a:t>
            </a:r>
            <a:r>
              <a:rPr sz="12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55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2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not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00" dirty="0">
                <a:solidFill>
                  <a:srgbClr val="00338D"/>
                </a:solidFill>
                <a:latin typeface="Tahoma"/>
                <a:cs typeface="Tahoma"/>
              </a:rPr>
              <a:t>adequate.</a:t>
            </a:r>
            <a:endParaRPr sz="1200">
              <a:latin typeface="Tahoma"/>
              <a:cs typeface="Tahoma"/>
            </a:endParaRPr>
          </a:p>
          <a:p>
            <a:pPr marL="641350" marR="201295" lvl="1" indent="-17145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641350" algn="l"/>
              </a:tabLst>
            </a:pPr>
            <a:r>
              <a:rPr sz="1200" spc="120" dirty="0">
                <a:solidFill>
                  <a:srgbClr val="00338D"/>
                </a:solidFill>
                <a:latin typeface="Tahoma"/>
                <a:cs typeface="Tahoma"/>
              </a:rPr>
              <a:t>KMO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55" dirty="0">
                <a:solidFill>
                  <a:srgbClr val="00338D"/>
                </a:solidFill>
                <a:latin typeface="Tahoma"/>
                <a:cs typeface="Tahoma"/>
              </a:rPr>
              <a:t>=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0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means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2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00338D"/>
                </a:solidFill>
                <a:latin typeface="Tahoma"/>
                <a:cs typeface="Tahoma"/>
              </a:rPr>
              <a:t>there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large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partial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00338D"/>
                </a:solidFill>
                <a:latin typeface="Tahoma"/>
                <a:cs typeface="Tahoma"/>
              </a:rPr>
              <a:t>correlations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00338D"/>
                </a:solidFill>
                <a:latin typeface="Tahoma"/>
                <a:cs typeface="Tahoma"/>
              </a:rPr>
              <a:t>compared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2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sum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correlations,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i.e.</a:t>
            </a:r>
            <a:r>
              <a:rPr sz="12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40" dirty="0">
                <a:solidFill>
                  <a:srgbClr val="00338D"/>
                </a:solidFill>
                <a:latin typeface="Tahoma"/>
                <a:cs typeface="Tahoma"/>
              </a:rPr>
              <a:t>there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widespread</a:t>
            </a:r>
            <a:r>
              <a:rPr sz="12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45" dirty="0">
                <a:solidFill>
                  <a:srgbClr val="00338D"/>
                </a:solidFill>
                <a:latin typeface="Tahoma"/>
                <a:cs typeface="Tahoma"/>
              </a:rPr>
              <a:t>correlations</a:t>
            </a:r>
            <a:r>
              <a:rPr sz="12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which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9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large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00338D"/>
                </a:solidFill>
                <a:latin typeface="Tahoma"/>
                <a:cs typeface="Tahoma"/>
              </a:rPr>
              <a:t>problem</a:t>
            </a:r>
            <a:r>
              <a:rPr sz="12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analysis.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64312" y="6457680"/>
            <a:ext cx="4871085" cy="34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245"/>
              </a:lnSpc>
              <a:spcBef>
                <a:spcPts val="100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  <a:p>
            <a:pPr marL="322580">
              <a:lnSpc>
                <a:spcPts val="1245"/>
              </a:lnSpc>
            </a:pPr>
            <a:r>
              <a:rPr sz="1200" u="dash" spc="-10" dirty="0">
                <a:solidFill>
                  <a:srgbClr val="F33A47"/>
                </a:solidFill>
                <a:uFill>
                  <a:solidFill>
                    <a:srgbClr val="F33A47"/>
                  </a:solidFill>
                </a:uFill>
                <a:latin typeface="Calibri"/>
                <a:cs typeface="Calibri"/>
                <a:hlinkClick r:id="rId4"/>
              </a:rPr>
              <a:t>https://www.statisticshowto.datasciencecentral.com/kaiser-meyer-olkin/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0411" y="5824346"/>
            <a:ext cx="8641080" cy="462280"/>
          </a:xfrm>
          <a:prstGeom prst="rect">
            <a:avLst/>
          </a:prstGeom>
          <a:ln w="9525">
            <a:solidFill>
              <a:srgbClr val="0066CC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262255" marR="414020" indent="-171450">
              <a:lnSpc>
                <a:spcPct val="100000"/>
              </a:lnSpc>
              <a:spcBef>
                <a:spcPts val="330"/>
              </a:spcBef>
              <a:buFont typeface="Arial MT"/>
              <a:buChar char="•"/>
              <a:tabLst>
                <a:tab pos="262255" algn="l"/>
              </a:tabLst>
            </a:pPr>
            <a:r>
              <a:rPr sz="1200" b="1" spc="-80" dirty="0">
                <a:solidFill>
                  <a:srgbClr val="FF0000"/>
                </a:solidFill>
                <a:latin typeface="Tahoma"/>
                <a:cs typeface="Tahoma"/>
              </a:rPr>
              <a:t>Bartlett’s</a:t>
            </a:r>
            <a:r>
              <a:rPr sz="1200" b="1" spc="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90" dirty="0">
                <a:solidFill>
                  <a:srgbClr val="FF0000"/>
                </a:solidFill>
                <a:latin typeface="Tahoma"/>
                <a:cs typeface="Tahoma"/>
              </a:rPr>
              <a:t>test</a:t>
            </a:r>
            <a:r>
              <a:rPr sz="1200" b="1" spc="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90" dirty="0">
                <a:solidFill>
                  <a:srgbClr val="FF0000"/>
                </a:solidFill>
                <a:latin typeface="Tahoma"/>
                <a:cs typeface="Tahoma"/>
              </a:rPr>
              <a:t>for</a:t>
            </a:r>
            <a:r>
              <a:rPr sz="1200" b="1" spc="7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b="1" spc="-45" dirty="0">
                <a:solidFill>
                  <a:srgbClr val="FF0000"/>
                </a:solidFill>
                <a:latin typeface="Tahoma"/>
                <a:cs typeface="Tahoma"/>
              </a:rPr>
              <a:t>Sphericity</a:t>
            </a:r>
            <a:r>
              <a:rPr sz="1200" b="1" spc="6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200" spc="95" dirty="0">
                <a:solidFill>
                  <a:srgbClr val="00338D"/>
                </a:solidFill>
                <a:latin typeface="Tahoma"/>
                <a:cs typeface="Tahoma"/>
              </a:rPr>
              <a:t>compares</a:t>
            </a:r>
            <a:r>
              <a:rPr sz="12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your</a:t>
            </a:r>
            <a:r>
              <a:rPr sz="1200" spc="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correlation</a:t>
            </a:r>
            <a:r>
              <a:rPr sz="1200" spc="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matrix</a:t>
            </a:r>
            <a:r>
              <a:rPr sz="12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85" dirty="0">
                <a:solidFill>
                  <a:srgbClr val="00338D"/>
                </a:solidFill>
                <a:latin typeface="Tahoma"/>
                <a:cs typeface="Tahoma"/>
              </a:rPr>
              <a:t>(a</a:t>
            </a:r>
            <a:r>
              <a:rPr sz="12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matrix</a:t>
            </a:r>
            <a:r>
              <a:rPr sz="12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2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Pearson</a:t>
            </a:r>
            <a:r>
              <a:rPr sz="1200" spc="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correlations)</a:t>
            </a:r>
            <a:r>
              <a:rPr sz="12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200" spc="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200" spc="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identity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matrix.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00" dirty="0">
                <a:solidFill>
                  <a:srgbClr val="00338D"/>
                </a:solidFill>
                <a:latin typeface="Tahoma"/>
                <a:cs typeface="Tahoma"/>
              </a:rPr>
              <a:t>It</a:t>
            </a:r>
            <a:r>
              <a:rPr sz="12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90" dirty="0">
                <a:solidFill>
                  <a:srgbClr val="00338D"/>
                </a:solidFill>
                <a:latin typeface="Tahoma"/>
                <a:cs typeface="Tahoma"/>
              </a:rPr>
              <a:t>checks</a:t>
            </a:r>
            <a:r>
              <a:rPr sz="12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if</a:t>
            </a:r>
            <a:r>
              <a:rPr sz="12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00338D"/>
                </a:solidFill>
                <a:latin typeface="Tahoma"/>
                <a:cs typeface="Tahoma"/>
              </a:rPr>
              <a:t>there</a:t>
            </a:r>
            <a:r>
              <a:rPr sz="12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6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2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9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95" dirty="0">
                <a:solidFill>
                  <a:srgbClr val="00338D"/>
                </a:solidFill>
                <a:latin typeface="Tahoma"/>
                <a:cs typeface="Tahoma"/>
              </a:rPr>
              <a:t>redundancy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00" dirty="0">
                <a:solidFill>
                  <a:srgbClr val="00338D"/>
                </a:solidFill>
                <a:latin typeface="Tahoma"/>
                <a:cs typeface="Tahoma"/>
              </a:rPr>
              <a:t>between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5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6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55" dirty="0">
                <a:solidFill>
                  <a:srgbClr val="00338D"/>
                </a:solidFill>
                <a:latin typeface="Tahoma"/>
                <a:cs typeface="Tahoma"/>
              </a:rPr>
              <a:t>can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14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2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50" dirty="0">
                <a:solidFill>
                  <a:srgbClr val="00338D"/>
                </a:solidFill>
                <a:latin typeface="Tahoma"/>
                <a:cs typeface="Tahoma"/>
              </a:rPr>
              <a:t>summarized</a:t>
            </a:r>
            <a:r>
              <a:rPr sz="12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00338D"/>
                </a:solidFill>
                <a:latin typeface="Tahoma"/>
                <a:cs typeface="Tahoma"/>
              </a:rPr>
              <a:t>some</a:t>
            </a:r>
            <a:r>
              <a:rPr sz="12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338D"/>
                </a:solidFill>
                <a:latin typeface="Tahoma"/>
                <a:cs typeface="Tahoma"/>
              </a:rPr>
              <a:t>factors.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9735" y="6457628"/>
            <a:ext cx="646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Fall</a:t>
            </a:r>
            <a:r>
              <a:rPr sz="1200" spc="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2019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9902" rIns="0" bIns="0" rtlCol="0">
            <a:spAutoFit/>
          </a:bodyPr>
          <a:lstStyle/>
          <a:p>
            <a:pPr marL="117729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Total</a:t>
            </a:r>
            <a:r>
              <a:rPr spc="80" dirty="0"/>
              <a:t> </a:t>
            </a:r>
            <a:r>
              <a:rPr dirty="0"/>
              <a:t>Variance</a:t>
            </a:r>
            <a:r>
              <a:rPr spc="75" dirty="0"/>
              <a:t> </a:t>
            </a:r>
            <a:r>
              <a:rPr spc="-45" dirty="0"/>
              <a:t>Explained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191" y="1412748"/>
            <a:ext cx="8357615" cy="220370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7743" y="3775709"/>
            <a:ext cx="4335779" cy="25466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16398" y="3861434"/>
            <a:ext cx="4331970" cy="2421255"/>
          </a:xfrm>
          <a:prstGeom prst="rect">
            <a:avLst/>
          </a:prstGeom>
          <a:ln w="12700">
            <a:solidFill>
              <a:srgbClr val="0096DC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90805" marR="219710" indent="-635">
              <a:lnSpc>
                <a:spcPct val="100000"/>
              </a:lnSpc>
              <a:spcBef>
                <a:spcPts val="420"/>
              </a:spcBef>
            </a:pPr>
            <a:r>
              <a:rPr sz="13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3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b="1" spc="-80" dirty="0">
                <a:solidFill>
                  <a:srgbClr val="00338D"/>
                </a:solidFill>
                <a:latin typeface="Tahoma"/>
                <a:cs typeface="Tahoma"/>
              </a:rPr>
              <a:t>Total</a:t>
            </a:r>
            <a:r>
              <a:rPr sz="1300" b="1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95" dirty="0">
                <a:solidFill>
                  <a:srgbClr val="00338D"/>
                </a:solidFill>
                <a:latin typeface="Tahoma"/>
                <a:cs typeface="Tahoma"/>
              </a:rPr>
              <a:t>column</a:t>
            </a:r>
            <a:r>
              <a:rPr sz="13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55" dirty="0">
                <a:solidFill>
                  <a:srgbClr val="00338D"/>
                </a:solidFill>
                <a:latin typeface="Tahoma"/>
                <a:cs typeface="Tahoma"/>
              </a:rPr>
              <a:t>gives</a:t>
            </a:r>
            <a:r>
              <a:rPr sz="13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3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80" dirty="0">
                <a:solidFill>
                  <a:srgbClr val="00338D"/>
                </a:solidFill>
                <a:latin typeface="Tahoma"/>
                <a:cs typeface="Tahoma"/>
              </a:rPr>
              <a:t>eigenvalue,</a:t>
            </a:r>
            <a:r>
              <a:rPr sz="13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00338D"/>
                </a:solidFill>
                <a:latin typeface="Tahoma"/>
                <a:cs typeface="Tahoma"/>
              </a:rPr>
              <a:t>or</a:t>
            </a:r>
            <a:r>
              <a:rPr sz="13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85" dirty="0">
                <a:solidFill>
                  <a:srgbClr val="00338D"/>
                </a:solidFill>
                <a:latin typeface="Tahoma"/>
                <a:cs typeface="Tahoma"/>
              </a:rPr>
              <a:t>amount </a:t>
            </a:r>
            <a:r>
              <a:rPr sz="13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3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00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300" dirty="0">
                <a:solidFill>
                  <a:srgbClr val="00338D"/>
                </a:solidFill>
                <a:latin typeface="Tahoma"/>
                <a:cs typeface="Tahoma"/>
              </a:rPr>
              <a:t> in</a:t>
            </a:r>
            <a:r>
              <a:rPr sz="13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300" dirty="0">
                <a:solidFill>
                  <a:srgbClr val="00338D"/>
                </a:solidFill>
                <a:latin typeface="Tahoma"/>
                <a:cs typeface="Tahoma"/>
              </a:rPr>
              <a:t> original</a:t>
            </a:r>
            <a:r>
              <a:rPr sz="13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60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3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40" dirty="0">
                <a:solidFill>
                  <a:srgbClr val="00338D"/>
                </a:solidFill>
                <a:latin typeface="Tahoma"/>
                <a:cs typeface="Tahoma"/>
              </a:rPr>
              <a:t>accounted</a:t>
            </a:r>
            <a:r>
              <a:rPr sz="13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-25" dirty="0">
                <a:solidFill>
                  <a:srgbClr val="00338D"/>
                </a:solidFill>
                <a:latin typeface="Tahoma"/>
                <a:cs typeface="Tahoma"/>
              </a:rPr>
              <a:t>for </a:t>
            </a:r>
            <a:r>
              <a:rPr sz="1300" spc="105" dirty="0">
                <a:solidFill>
                  <a:srgbClr val="00338D"/>
                </a:solidFill>
                <a:latin typeface="Tahoma"/>
                <a:cs typeface="Tahoma"/>
              </a:rPr>
              <a:t>by</a:t>
            </a:r>
            <a:r>
              <a:rPr sz="13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60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3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05" dirty="0">
                <a:solidFill>
                  <a:srgbClr val="00338D"/>
                </a:solidFill>
                <a:latin typeface="Tahoma"/>
                <a:cs typeface="Tahoma"/>
              </a:rPr>
              <a:t>component.</a:t>
            </a:r>
            <a:r>
              <a:rPr sz="13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3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b="1" spc="-455" dirty="0">
                <a:solidFill>
                  <a:srgbClr val="00338D"/>
                </a:solidFill>
                <a:latin typeface="Tahoma"/>
                <a:cs typeface="Tahoma"/>
              </a:rPr>
              <a:t>%</a:t>
            </a:r>
            <a:r>
              <a:rPr sz="1300" b="1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b="1" spc="-3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300" b="1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b="1" dirty="0">
                <a:solidFill>
                  <a:srgbClr val="00338D"/>
                </a:solidFill>
                <a:latin typeface="Tahoma"/>
                <a:cs typeface="Tahoma"/>
              </a:rPr>
              <a:t>Variance </a:t>
            </a:r>
            <a:r>
              <a:rPr sz="1300" spc="85" dirty="0">
                <a:solidFill>
                  <a:srgbClr val="00338D"/>
                </a:solidFill>
                <a:latin typeface="Tahoma"/>
                <a:cs typeface="Tahoma"/>
              </a:rPr>
              <a:t>column </a:t>
            </a:r>
            <a:r>
              <a:rPr sz="1300" spc="55" dirty="0">
                <a:solidFill>
                  <a:srgbClr val="00338D"/>
                </a:solidFill>
                <a:latin typeface="Tahoma"/>
                <a:cs typeface="Tahoma"/>
              </a:rPr>
              <a:t>gives</a:t>
            </a:r>
            <a:r>
              <a:rPr sz="13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3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00338D"/>
                </a:solidFill>
                <a:latin typeface="Tahoma"/>
                <a:cs typeface="Tahoma"/>
              </a:rPr>
              <a:t>ratio,</a:t>
            </a:r>
            <a:r>
              <a:rPr sz="13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60" dirty="0">
                <a:solidFill>
                  <a:srgbClr val="00338D"/>
                </a:solidFill>
                <a:latin typeface="Tahoma"/>
                <a:cs typeface="Tahoma"/>
              </a:rPr>
              <a:t>expressed</a:t>
            </a:r>
            <a:r>
              <a:rPr sz="13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55" dirty="0">
                <a:solidFill>
                  <a:srgbClr val="00338D"/>
                </a:solidFill>
                <a:latin typeface="Tahoma"/>
                <a:cs typeface="Tahoma"/>
              </a:rPr>
              <a:t>as</a:t>
            </a:r>
            <a:r>
              <a:rPr sz="13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95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3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05" dirty="0">
                <a:solidFill>
                  <a:srgbClr val="00338D"/>
                </a:solidFill>
                <a:latin typeface="Tahoma"/>
                <a:cs typeface="Tahoma"/>
              </a:rPr>
              <a:t>percentage,</a:t>
            </a:r>
            <a:r>
              <a:rPr sz="13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3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4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300" spc="95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3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40" dirty="0">
                <a:solidFill>
                  <a:srgbClr val="00338D"/>
                </a:solidFill>
                <a:latin typeface="Tahoma"/>
                <a:cs typeface="Tahoma"/>
              </a:rPr>
              <a:t>accounted</a:t>
            </a:r>
            <a:r>
              <a:rPr sz="13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3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05" dirty="0">
                <a:solidFill>
                  <a:srgbClr val="00338D"/>
                </a:solidFill>
                <a:latin typeface="Tahoma"/>
                <a:cs typeface="Tahoma"/>
              </a:rPr>
              <a:t>by</a:t>
            </a:r>
            <a:r>
              <a:rPr sz="13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60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3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20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3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45" dirty="0">
                <a:solidFill>
                  <a:srgbClr val="00338D"/>
                </a:solidFill>
                <a:latin typeface="Tahoma"/>
                <a:cs typeface="Tahoma"/>
              </a:rPr>
              <a:t>to </a:t>
            </a:r>
            <a:r>
              <a:rPr sz="1300" spc="7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3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55" dirty="0">
                <a:solidFill>
                  <a:srgbClr val="00338D"/>
                </a:solidFill>
                <a:latin typeface="Tahoma"/>
                <a:cs typeface="Tahoma"/>
              </a:rPr>
              <a:t>total</a:t>
            </a:r>
            <a:r>
              <a:rPr sz="13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00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3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3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00338D"/>
                </a:solidFill>
                <a:latin typeface="Tahoma"/>
                <a:cs typeface="Tahoma"/>
              </a:rPr>
              <a:t>all</a:t>
            </a:r>
            <a:r>
              <a:rPr sz="13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00338D"/>
                </a:solidFill>
                <a:latin typeface="Tahoma"/>
                <a:cs typeface="Tahoma"/>
              </a:rPr>
              <a:t>variables.</a:t>
            </a:r>
            <a:endParaRPr sz="1300">
              <a:latin typeface="Tahoma"/>
              <a:cs typeface="Tahoma"/>
            </a:endParaRPr>
          </a:p>
          <a:p>
            <a:pPr marL="90805" marR="167005" indent="-635">
              <a:lnSpc>
                <a:spcPct val="100000"/>
              </a:lnSpc>
              <a:spcBef>
                <a:spcPts val="1000"/>
              </a:spcBef>
            </a:pPr>
            <a:r>
              <a:rPr sz="13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3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b="1" spc="-25" dirty="0">
                <a:solidFill>
                  <a:srgbClr val="00338D"/>
                </a:solidFill>
                <a:latin typeface="Tahoma"/>
                <a:cs typeface="Tahoma"/>
              </a:rPr>
              <a:t>Cumulative</a:t>
            </a:r>
            <a:r>
              <a:rPr sz="1300" b="1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b="1" spc="-455" dirty="0">
                <a:solidFill>
                  <a:srgbClr val="00338D"/>
                </a:solidFill>
                <a:latin typeface="Tahoma"/>
                <a:cs typeface="Tahoma"/>
              </a:rPr>
              <a:t>%</a:t>
            </a:r>
            <a:r>
              <a:rPr sz="1300" b="1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95" dirty="0">
                <a:solidFill>
                  <a:srgbClr val="00338D"/>
                </a:solidFill>
                <a:latin typeface="Tahoma"/>
                <a:cs typeface="Tahoma"/>
              </a:rPr>
              <a:t>column</a:t>
            </a:r>
            <a:r>
              <a:rPr sz="13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55" dirty="0">
                <a:solidFill>
                  <a:srgbClr val="00338D"/>
                </a:solidFill>
                <a:latin typeface="Tahoma"/>
                <a:cs typeface="Tahoma"/>
              </a:rPr>
              <a:t>gives</a:t>
            </a:r>
            <a:r>
              <a:rPr sz="13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3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20" dirty="0">
                <a:solidFill>
                  <a:srgbClr val="00338D"/>
                </a:solidFill>
                <a:latin typeface="Tahoma"/>
                <a:cs typeface="Tahoma"/>
              </a:rPr>
              <a:t>percentage</a:t>
            </a:r>
            <a:r>
              <a:rPr sz="13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40" dirty="0">
                <a:solidFill>
                  <a:srgbClr val="00338D"/>
                </a:solidFill>
                <a:latin typeface="Tahoma"/>
                <a:cs typeface="Tahoma"/>
              </a:rPr>
              <a:t>of </a:t>
            </a:r>
            <a:r>
              <a:rPr sz="1300" spc="95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3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40" dirty="0">
                <a:solidFill>
                  <a:srgbClr val="00338D"/>
                </a:solidFill>
                <a:latin typeface="Tahoma"/>
                <a:cs typeface="Tahoma"/>
              </a:rPr>
              <a:t>accounted</a:t>
            </a:r>
            <a:r>
              <a:rPr sz="13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3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05" dirty="0">
                <a:solidFill>
                  <a:srgbClr val="00338D"/>
                </a:solidFill>
                <a:latin typeface="Tahoma"/>
                <a:cs typeface="Tahoma"/>
              </a:rPr>
              <a:t>by</a:t>
            </a:r>
            <a:r>
              <a:rPr sz="13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300" spc="-40" dirty="0">
                <a:solidFill>
                  <a:srgbClr val="00338D"/>
                </a:solidFill>
                <a:latin typeface="Tahoma"/>
                <a:cs typeface="Tahoma"/>
              </a:rPr>
              <a:t> first</a:t>
            </a:r>
            <a:r>
              <a:rPr sz="13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i="1" spc="-35" dirty="0">
                <a:solidFill>
                  <a:srgbClr val="00338D"/>
                </a:solidFill>
                <a:latin typeface="Verdana"/>
                <a:cs typeface="Verdana"/>
              </a:rPr>
              <a:t>n</a:t>
            </a:r>
            <a:r>
              <a:rPr sz="1300" i="1" spc="-9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300" spc="80" dirty="0">
                <a:solidFill>
                  <a:srgbClr val="00338D"/>
                </a:solidFill>
                <a:latin typeface="Tahoma"/>
                <a:cs typeface="Tahoma"/>
              </a:rPr>
              <a:t>components. </a:t>
            </a:r>
            <a:r>
              <a:rPr sz="13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3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85" dirty="0">
                <a:solidFill>
                  <a:srgbClr val="00338D"/>
                </a:solidFill>
                <a:latin typeface="Tahoma"/>
                <a:cs typeface="Tahoma"/>
              </a:rPr>
              <a:t>example,</a:t>
            </a:r>
            <a:r>
              <a:rPr sz="13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3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80" dirty="0">
                <a:solidFill>
                  <a:srgbClr val="00338D"/>
                </a:solidFill>
                <a:latin typeface="Tahoma"/>
                <a:cs typeface="Tahoma"/>
              </a:rPr>
              <a:t>cumulative</a:t>
            </a:r>
            <a:r>
              <a:rPr sz="13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20" dirty="0">
                <a:solidFill>
                  <a:srgbClr val="00338D"/>
                </a:solidFill>
                <a:latin typeface="Tahoma"/>
                <a:cs typeface="Tahoma"/>
              </a:rPr>
              <a:t>percentage</a:t>
            </a:r>
            <a:r>
              <a:rPr sz="13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3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4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300" spc="114" dirty="0">
                <a:solidFill>
                  <a:srgbClr val="00338D"/>
                </a:solidFill>
                <a:latin typeface="Tahoma"/>
                <a:cs typeface="Tahoma"/>
              </a:rPr>
              <a:t>second</a:t>
            </a:r>
            <a:r>
              <a:rPr sz="13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20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3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-65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3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3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00338D"/>
                </a:solidFill>
                <a:latin typeface="Tahoma"/>
                <a:cs typeface="Tahoma"/>
              </a:rPr>
              <a:t>sum</a:t>
            </a:r>
            <a:r>
              <a:rPr sz="13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3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3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10" dirty="0">
                <a:solidFill>
                  <a:srgbClr val="00338D"/>
                </a:solidFill>
                <a:latin typeface="Tahoma"/>
                <a:cs typeface="Tahoma"/>
              </a:rPr>
              <a:t>percentage </a:t>
            </a:r>
            <a:r>
              <a:rPr sz="13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3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00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3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3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7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3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-40" dirty="0">
                <a:solidFill>
                  <a:srgbClr val="00338D"/>
                </a:solidFill>
                <a:latin typeface="Tahoma"/>
                <a:cs typeface="Tahoma"/>
              </a:rPr>
              <a:t>first</a:t>
            </a:r>
            <a:r>
              <a:rPr sz="13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4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3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114" dirty="0">
                <a:solidFill>
                  <a:srgbClr val="00338D"/>
                </a:solidFill>
                <a:latin typeface="Tahoma"/>
                <a:cs typeface="Tahoma"/>
              </a:rPr>
              <a:t>second</a:t>
            </a:r>
            <a:r>
              <a:rPr sz="13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300" spc="80" dirty="0">
                <a:solidFill>
                  <a:srgbClr val="00338D"/>
                </a:solidFill>
                <a:latin typeface="Tahoma"/>
                <a:cs typeface="Tahoma"/>
              </a:rPr>
              <a:t>components.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9902" rIns="0" bIns="0" rtlCol="0">
            <a:spAutoFit/>
          </a:bodyPr>
          <a:lstStyle/>
          <a:p>
            <a:pPr marL="117729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Total</a:t>
            </a:r>
            <a:r>
              <a:rPr spc="80" dirty="0"/>
              <a:t> </a:t>
            </a:r>
            <a:r>
              <a:rPr dirty="0"/>
              <a:t>Variance</a:t>
            </a:r>
            <a:r>
              <a:rPr spc="75" dirty="0"/>
              <a:t> </a:t>
            </a:r>
            <a:r>
              <a:rPr spc="-45" dirty="0"/>
              <a:t>Explained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3191" y="1412748"/>
            <a:ext cx="8357870" cy="4909820"/>
            <a:chOff x="393191" y="1412748"/>
            <a:chExt cx="8357870" cy="49098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412748"/>
              <a:ext cx="8357615" cy="2203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4151" y="3775710"/>
              <a:ext cx="4335779" cy="25466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42288" y="3787139"/>
              <a:ext cx="3247643" cy="23080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6680" y="3429000"/>
              <a:ext cx="3181350" cy="352425"/>
            </a:xfrm>
            <a:custGeom>
              <a:avLst/>
              <a:gdLst/>
              <a:ahLst/>
              <a:cxnLst/>
              <a:rect l="l" t="t" r="r" b="b"/>
              <a:pathLst>
                <a:path w="3181350" h="352425">
                  <a:moveTo>
                    <a:pt x="3181121" y="0"/>
                  </a:moveTo>
                  <a:lnTo>
                    <a:pt x="0" y="352183"/>
                  </a:lnTo>
                </a:path>
              </a:pathLst>
            </a:custGeom>
            <a:ln w="285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5681" y="3737001"/>
              <a:ext cx="90170" cy="85725"/>
            </a:xfrm>
            <a:custGeom>
              <a:avLst/>
              <a:gdLst/>
              <a:ahLst/>
              <a:cxnLst/>
              <a:rect l="l" t="t" r="r" b="b"/>
              <a:pathLst>
                <a:path w="90170" h="85725">
                  <a:moveTo>
                    <a:pt x="80479" y="0"/>
                  </a:moveTo>
                  <a:lnTo>
                    <a:pt x="0" y="52044"/>
                  </a:lnTo>
                  <a:lnTo>
                    <a:pt x="89916" y="85204"/>
                  </a:lnTo>
                  <a:lnTo>
                    <a:pt x="8047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85517" y="3429000"/>
              <a:ext cx="1442720" cy="343535"/>
            </a:xfrm>
            <a:custGeom>
              <a:avLst/>
              <a:gdLst/>
              <a:ahLst/>
              <a:cxnLst/>
              <a:rect l="l" t="t" r="r" b="b"/>
              <a:pathLst>
                <a:path w="1442720" h="343535">
                  <a:moveTo>
                    <a:pt x="1442669" y="0"/>
                  </a:moveTo>
                  <a:lnTo>
                    <a:pt x="0" y="343496"/>
                  </a:lnTo>
                </a:path>
              </a:pathLst>
            </a:custGeom>
            <a:ln w="285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16011" y="3727484"/>
              <a:ext cx="93345" cy="83820"/>
            </a:xfrm>
            <a:custGeom>
              <a:avLst/>
              <a:gdLst/>
              <a:ahLst/>
              <a:cxnLst/>
              <a:rect l="l" t="t" r="r" b="b"/>
              <a:pathLst>
                <a:path w="93345" h="83820">
                  <a:moveTo>
                    <a:pt x="73469" y="0"/>
                  </a:moveTo>
                  <a:lnTo>
                    <a:pt x="0" y="61556"/>
                  </a:lnTo>
                  <a:lnTo>
                    <a:pt x="93332" y="83388"/>
                  </a:lnTo>
                  <a:lnTo>
                    <a:pt x="73469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265039" y="4135754"/>
            <a:ext cx="3244215" cy="1816100"/>
          </a:xfrm>
          <a:prstGeom prst="rect">
            <a:avLst/>
          </a:prstGeom>
          <a:ln w="12700">
            <a:solidFill>
              <a:srgbClr val="0096DC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90805" marR="116839">
              <a:lnSpc>
                <a:spcPct val="100000"/>
              </a:lnSpc>
              <a:spcBef>
                <a:spcPts val="395"/>
              </a:spcBef>
            </a:pP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20" dirty="0">
                <a:solidFill>
                  <a:srgbClr val="00338D"/>
                </a:solidFill>
                <a:latin typeface="Tahoma"/>
                <a:cs typeface="Tahoma"/>
              </a:rPr>
              <a:t>second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section</a:t>
            </a:r>
            <a:r>
              <a:rPr sz="14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table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shows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5" dirty="0">
                <a:solidFill>
                  <a:srgbClr val="00338D"/>
                </a:solidFill>
                <a:latin typeface="Tahoma"/>
                <a:cs typeface="Tahoma"/>
              </a:rPr>
              <a:t>extracted</a:t>
            </a:r>
            <a:r>
              <a:rPr sz="1400" spc="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components.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They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00338D"/>
                </a:solidFill>
                <a:latin typeface="Tahoma"/>
                <a:cs typeface="Tahoma"/>
              </a:rPr>
              <a:t>explain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nearly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95" dirty="0">
                <a:solidFill>
                  <a:srgbClr val="00338D"/>
                </a:solidFill>
                <a:latin typeface="Tahoma"/>
                <a:cs typeface="Tahoma"/>
              </a:rPr>
              <a:t>87%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variability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00338D"/>
                </a:solidFill>
                <a:latin typeface="Tahoma"/>
                <a:cs typeface="Tahoma"/>
              </a:rPr>
              <a:t>original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 7</a:t>
            </a:r>
            <a:r>
              <a:rPr sz="14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00338D"/>
                </a:solidFill>
                <a:latin typeface="Tahoma"/>
                <a:cs typeface="Tahoma"/>
              </a:rPr>
              <a:t>variables,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so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you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80" dirty="0">
                <a:solidFill>
                  <a:srgbClr val="00338D"/>
                </a:solidFill>
                <a:latin typeface="Tahoma"/>
                <a:cs typeface="Tahoma"/>
              </a:rPr>
              <a:t>can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considerably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14" dirty="0">
                <a:solidFill>
                  <a:srgbClr val="00338D"/>
                </a:solidFill>
                <a:latin typeface="Tahoma"/>
                <a:cs typeface="Tahoma"/>
              </a:rPr>
              <a:t>reduce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complexity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5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set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by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using</a:t>
            </a:r>
            <a:r>
              <a:rPr sz="14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these </a:t>
            </a:r>
            <a:r>
              <a:rPr sz="1400" spc="90" dirty="0">
                <a:solidFill>
                  <a:srgbClr val="00338D"/>
                </a:solidFill>
                <a:latin typeface="Tahoma"/>
                <a:cs typeface="Tahoma"/>
              </a:rPr>
              <a:t>components,</a:t>
            </a:r>
            <a:r>
              <a:rPr sz="14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4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00338D"/>
                </a:solidFill>
                <a:latin typeface="Tahoma"/>
                <a:cs typeface="Tahoma"/>
              </a:rPr>
              <a:t>only </a:t>
            </a:r>
            <a:r>
              <a:rPr sz="1400" spc="21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95" dirty="0">
                <a:solidFill>
                  <a:srgbClr val="00338D"/>
                </a:solidFill>
                <a:latin typeface="Tahoma"/>
                <a:cs typeface="Tahoma"/>
              </a:rPr>
              <a:t>13%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loss</a:t>
            </a:r>
            <a:r>
              <a:rPr sz="14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00338D"/>
                </a:solidFill>
                <a:latin typeface="Tahoma"/>
                <a:cs typeface="Tahoma"/>
              </a:rPr>
              <a:t>information.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19902" rIns="0" bIns="0" rtlCol="0">
            <a:spAutoFit/>
          </a:bodyPr>
          <a:lstStyle/>
          <a:p>
            <a:pPr marL="117729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Total</a:t>
            </a:r>
            <a:r>
              <a:rPr spc="80" dirty="0"/>
              <a:t> </a:t>
            </a:r>
            <a:r>
              <a:rPr dirty="0"/>
              <a:t>Variance</a:t>
            </a:r>
            <a:r>
              <a:rPr spc="75" dirty="0"/>
              <a:t> </a:t>
            </a:r>
            <a:r>
              <a:rPr spc="-45" dirty="0"/>
              <a:t>Explained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3191" y="1412748"/>
            <a:ext cx="8369934" cy="4939665"/>
            <a:chOff x="393191" y="1412748"/>
            <a:chExt cx="8369934" cy="493966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3191" y="1412748"/>
              <a:ext cx="8357615" cy="220370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8327" y="3804666"/>
              <a:ext cx="4335779" cy="254736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36464" y="3816095"/>
              <a:ext cx="3247643" cy="23080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282297" y="3401567"/>
              <a:ext cx="1946275" cy="401955"/>
            </a:xfrm>
            <a:custGeom>
              <a:avLst/>
              <a:gdLst/>
              <a:ahLst/>
              <a:cxnLst/>
              <a:rect l="l" t="t" r="r" b="b"/>
              <a:pathLst>
                <a:path w="1946275" h="401954">
                  <a:moveTo>
                    <a:pt x="1946262" y="0"/>
                  </a:moveTo>
                  <a:lnTo>
                    <a:pt x="0" y="401878"/>
                  </a:lnTo>
                </a:path>
              </a:pathLst>
            </a:custGeom>
            <a:ln w="285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12333" y="3758580"/>
              <a:ext cx="92710" cy="84455"/>
            </a:xfrm>
            <a:custGeom>
              <a:avLst/>
              <a:gdLst/>
              <a:ahLst/>
              <a:cxnLst/>
              <a:rect l="l" t="t" r="r" b="b"/>
              <a:pathLst>
                <a:path w="92710" h="84454">
                  <a:moveTo>
                    <a:pt x="75285" y="0"/>
                  </a:moveTo>
                  <a:lnTo>
                    <a:pt x="0" y="59321"/>
                  </a:lnTo>
                  <a:lnTo>
                    <a:pt x="92621" y="83947"/>
                  </a:lnTo>
                  <a:lnTo>
                    <a:pt x="75285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31987" y="3355085"/>
              <a:ext cx="316865" cy="406400"/>
            </a:xfrm>
            <a:custGeom>
              <a:avLst/>
              <a:gdLst/>
              <a:ahLst/>
              <a:cxnLst/>
              <a:rect l="l" t="t" r="r" b="b"/>
              <a:pathLst>
                <a:path w="316865" h="406400">
                  <a:moveTo>
                    <a:pt x="316395" y="0"/>
                  </a:moveTo>
                  <a:lnTo>
                    <a:pt x="0" y="406349"/>
                  </a:lnTo>
                </a:path>
              </a:pathLst>
            </a:custGeom>
            <a:ln w="28575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88090" y="3723831"/>
              <a:ext cx="86995" cy="93980"/>
            </a:xfrm>
            <a:custGeom>
              <a:avLst/>
              <a:gdLst/>
              <a:ahLst/>
              <a:cxnLst/>
              <a:rect l="l" t="t" r="r" b="b"/>
              <a:pathLst>
                <a:path w="86995" h="93979">
                  <a:moveTo>
                    <a:pt x="18846" y="0"/>
                  </a:moveTo>
                  <a:lnTo>
                    <a:pt x="0" y="93967"/>
                  </a:lnTo>
                  <a:lnTo>
                    <a:pt x="86487" y="52666"/>
                  </a:lnTo>
                  <a:lnTo>
                    <a:pt x="18846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8031" y="4170807"/>
            <a:ext cx="3744595" cy="1816100"/>
          </a:xfrm>
          <a:prstGeom prst="rect">
            <a:avLst/>
          </a:prstGeom>
          <a:ln w="12700">
            <a:solidFill>
              <a:srgbClr val="0096DC"/>
            </a:solidFill>
          </a:ln>
        </p:spPr>
        <p:txBody>
          <a:bodyPr vert="horz" wrap="square" lIns="0" tIns="49530" rIns="0" bIns="0" rtlCol="0">
            <a:spAutoFit/>
          </a:bodyPr>
          <a:lstStyle/>
          <a:p>
            <a:pPr marL="90805" marR="95250">
              <a:lnSpc>
                <a:spcPct val="100000"/>
              </a:lnSpc>
              <a:spcBef>
                <a:spcPts val="390"/>
              </a:spcBef>
            </a:pP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rotation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maintains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cumulative </a:t>
            </a:r>
            <a:r>
              <a:rPr sz="1400" spc="125" dirty="0">
                <a:solidFill>
                  <a:srgbClr val="00338D"/>
                </a:solidFill>
                <a:latin typeface="Tahoma"/>
                <a:cs typeface="Tahoma"/>
              </a:rPr>
              <a:t>percentage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variation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5" dirty="0">
                <a:solidFill>
                  <a:srgbClr val="00338D"/>
                </a:solidFill>
                <a:latin typeface="Tahoma"/>
                <a:cs typeface="Tahoma"/>
              </a:rPr>
              <a:t>explained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by</a:t>
            </a:r>
            <a:r>
              <a:rPr sz="1400" spc="5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5" dirty="0">
                <a:solidFill>
                  <a:srgbClr val="00338D"/>
                </a:solidFill>
                <a:latin typeface="Tahoma"/>
                <a:cs typeface="Tahoma"/>
              </a:rPr>
              <a:t>extracted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0" dirty="0">
                <a:solidFill>
                  <a:srgbClr val="00338D"/>
                </a:solidFill>
                <a:latin typeface="Tahoma"/>
                <a:cs typeface="Tahoma"/>
              </a:rPr>
              <a:t>components,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but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00338D"/>
                </a:solidFill>
                <a:latin typeface="Tahoma"/>
                <a:cs typeface="Tahoma"/>
              </a:rPr>
              <a:t>that </a:t>
            </a:r>
            <a:r>
              <a:rPr sz="1400" b="1" spc="-45" dirty="0">
                <a:solidFill>
                  <a:srgbClr val="00338D"/>
                </a:solidFill>
                <a:latin typeface="Tahoma"/>
                <a:cs typeface="Tahoma"/>
              </a:rPr>
              <a:t>variation</a:t>
            </a:r>
            <a:r>
              <a:rPr sz="1400" b="1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400" b="1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spc="-45" dirty="0">
                <a:solidFill>
                  <a:srgbClr val="00338D"/>
                </a:solidFill>
                <a:latin typeface="Tahoma"/>
                <a:cs typeface="Tahoma"/>
              </a:rPr>
              <a:t>now</a:t>
            </a:r>
            <a:r>
              <a:rPr sz="1400" b="1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00338D"/>
                </a:solidFill>
                <a:latin typeface="Tahoma"/>
                <a:cs typeface="Tahoma"/>
              </a:rPr>
              <a:t>spread</a:t>
            </a:r>
            <a:r>
              <a:rPr sz="1400" b="1" spc="-1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00338D"/>
                </a:solidFill>
                <a:latin typeface="Tahoma"/>
                <a:cs typeface="Tahoma"/>
              </a:rPr>
              <a:t>more</a:t>
            </a:r>
            <a:r>
              <a:rPr sz="1400" b="1" spc="-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00338D"/>
                </a:solidFill>
                <a:latin typeface="Tahoma"/>
                <a:cs typeface="Tahoma"/>
              </a:rPr>
              <a:t>evenly</a:t>
            </a:r>
            <a:r>
              <a:rPr sz="1400" b="1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00338D"/>
                </a:solidFill>
                <a:latin typeface="Tahoma"/>
                <a:cs typeface="Tahoma"/>
              </a:rPr>
              <a:t>over </a:t>
            </a:r>
            <a:r>
              <a:rPr sz="1400" b="1" spc="-6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b="1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large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20" dirty="0">
                <a:solidFill>
                  <a:srgbClr val="00338D"/>
                </a:solidFill>
                <a:latin typeface="Tahoma"/>
                <a:cs typeface="Tahoma"/>
              </a:rPr>
              <a:t>changes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in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individual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totals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00338D"/>
                </a:solidFill>
                <a:latin typeface="Tahoma"/>
                <a:cs typeface="Tahoma"/>
              </a:rPr>
              <a:t>suggest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4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400" spc="90" dirty="0">
                <a:solidFill>
                  <a:srgbClr val="00338D"/>
                </a:solidFill>
                <a:latin typeface="Tahoma"/>
                <a:cs typeface="Tahoma"/>
              </a:rPr>
              <a:t>rotated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30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matrix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will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7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00338D"/>
                </a:solidFill>
                <a:latin typeface="Tahoma"/>
                <a:cs typeface="Tahoma"/>
              </a:rPr>
              <a:t>easier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400" spc="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interpret</a:t>
            </a:r>
            <a:r>
              <a:rPr sz="14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0" dirty="0">
                <a:solidFill>
                  <a:srgbClr val="00338D"/>
                </a:solidFill>
                <a:latin typeface="Tahoma"/>
                <a:cs typeface="Tahoma"/>
              </a:rPr>
              <a:t>than</a:t>
            </a:r>
            <a:r>
              <a:rPr sz="1400" spc="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unrotated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matrix.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6438" rIns="0" bIns="0" rtlCol="0">
            <a:spAutoFit/>
          </a:bodyPr>
          <a:lstStyle/>
          <a:p>
            <a:pPr marL="90678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Rotated</a:t>
            </a:r>
            <a:r>
              <a:rPr spc="-95" dirty="0"/>
              <a:t> </a:t>
            </a:r>
            <a:r>
              <a:rPr dirty="0"/>
              <a:t>Component</a:t>
            </a:r>
            <a:r>
              <a:rPr spc="-80" dirty="0"/>
              <a:t> </a:t>
            </a:r>
            <a:r>
              <a:rPr spc="-140" dirty="0"/>
              <a:t>Matrix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8977" y="1912239"/>
            <a:ext cx="3548379" cy="3970020"/>
          </a:xfrm>
          <a:prstGeom prst="rect">
            <a:avLst/>
          </a:prstGeom>
          <a:ln w="12700">
            <a:solidFill>
              <a:srgbClr val="0096DC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90805" marR="135890">
              <a:lnSpc>
                <a:spcPct val="150000"/>
              </a:lnSpc>
              <a:spcBef>
                <a:spcPts val="315"/>
              </a:spcBef>
            </a:pP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0" dirty="0">
                <a:solidFill>
                  <a:srgbClr val="00338D"/>
                </a:solidFill>
                <a:latin typeface="Tahoma"/>
                <a:cs typeface="Tahoma"/>
              </a:rPr>
              <a:t>rotated</a:t>
            </a:r>
            <a:r>
              <a:rPr sz="1400" spc="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30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matrix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00338D"/>
                </a:solidFill>
                <a:latin typeface="Tahoma"/>
                <a:cs typeface="Tahoma"/>
              </a:rPr>
              <a:t>helps </a:t>
            </a: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you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determine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0" dirty="0">
                <a:solidFill>
                  <a:srgbClr val="00338D"/>
                </a:solidFill>
                <a:latin typeface="Tahoma"/>
                <a:cs typeface="Tahoma"/>
              </a:rPr>
              <a:t>what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400" spc="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represent.</a:t>
            </a:r>
            <a:r>
              <a:rPr sz="1400" spc="9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spc="-20" dirty="0">
                <a:solidFill>
                  <a:srgbClr val="92D050"/>
                </a:solidFill>
                <a:latin typeface="Tahoma"/>
                <a:cs typeface="Tahoma"/>
              </a:rPr>
              <a:t>first </a:t>
            </a:r>
            <a:r>
              <a:rPr sz="1400" b="1" dirty="0">
                <a:solidFill>
                  <a:srgbClr val="92D050"/>
                </a:solidFill>
                <a:latin typeface="Tahoma"/>
                <a:cs typeface="Tahoma"/>
              </a:rPr>
              <a:t>component</a:t>
            </a:r>
            <a:r>
              <a:rPr sz="1400" b="1" spc="114" dirty="0">
                <a:solidFill>
                  <a:srgbClr val="92D050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4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most</a:t>
            </a:r>
            <a:r>
              <a:rPr sz="1400" spc="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highly</a:t>
            </a:r>
            <a:r>
              <a:rPr sz="14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correlated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i="1" spc="-165" dirty="0">
                <a:solidFill>
                  <a:srgbClr val="92D050"/>
                </a:solidFill>
                <a:latin typeface="Verdana"/>
                <a:cs typeface="Verdana"/>
              </a:rPr>
              <a:t>murder</a:t>
            </a:r>
            <a:r>
              <a:rPr sz="1400" b="1" i="1" spc="-45" dirty="0">
                <a:solidFill>
                  <a:srgbClr val="92D050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C00000"/>
                </a:solidFill>
                <a:latin typeface="Tahoma"/>
                <a:cs typeface="Tahoma"/>
              </a:rPr>
              <a:t>second</a:t>
            </a:r>
            <a:r>
              <a:rPr sz="1400" b="1" spc="3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C00000"/>
                </a:solidFill>
                <a:latin typeface="Tahoma"/>
                <a:cs typeface="Tahoma"/>
              </a:rPr>
              <a:t>component</a:t>
            </a:r>
            <a:r>
              <a:rPr sz="1400" b="1" spc="50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most</a:t>
            </a:r>
            <a:r>
              <a:rPr sz="1400" spc="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highly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0" dirty="0">
                <a:solidFill>
                  <a:srgbClr val="00338D"/>
                </a:solidFill>
                <a:latin typeface="Tahoma"/>
                <a:cs typeface="Tahoma"/>
              </a:rPr>
              <a:t>correlated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i="1" spc="-10" dirty="0">
                <a:solidFill>
                  <a:srgbClr val="C00000"/>
                </a:solidFill>
                <a:latin typeface="Verdana"/>
                <a:cs typeface="Verdana"/>
              </a:rPr>
              <a:t>larceny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.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spc="-95" dirty="0">
                <a:solidFill>
                  <a:srgbClr val="6F2F9F"/>
                </a:solidFill>
                <a:latin typeface="Tahoma"/>
                <a:cs typeface="Tahoma"/>
              </a:rPr>
              <a:t>third</a:t>
            </a:r>
            <a:r>
              <a:rPr sz="1400" b="1" spc="25" dirty="0">
                <a:solidFill>
                  <a:srgbClr val="6F2F9F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6F2F9F"/>
                </a:solidFill>
                <a:latin typeface="Tahoma"/>
                <a:cs typeface="Tahoma"/>
              </a:rPr>
              <a:t>component</a:t>
            </a:r>
            <a:r>
              <a:rPr sz="1400" b="1" spc="35" dirty="0">
                <a:solidFill>
                  <a:srgbClr val="6F2F9F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most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highly </a:t>
            </a:r>
            <a:r>
              <a:rPr sz="1400" spc="90" dirty="0">
                <a:solidFill>
                  <a:srgbClr val="00338D"/>
                </a:solidFill>
                <a:latin typeface="Tahoma"/>
                <a:cs typeface="Tahoma"/>
              </a:rPr>
              <a:t>correlated</a:t>
            </a:r>
            <a:r>
              <a:rPr sz="1400" spc="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4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i="1" spc="-114" dirty="0">
                <a:solidFill>
                  <a:srgbClr val="6F2F9F"/>
                </a:solidFill>
                <a:latin typeface="Verdana"/>
                <a:cs typeface="Verdana"/>
              </a:rPr>
              <a:t>auto</a:t>
            </a:r>
            <a:r>
              <a:rPr sz="1400" spc="-114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r>
              <a:rPr sz="1400" spc="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00338D"/>
                </a:solidFill>
                <a:latin typeface="Tahoma"/>
                <a:cs typeface="Tahoma"/>
              </a:rPr>
              <a:t>This</a:t>
            </a:r>
            <a:r>
              <a:rPr sz="14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suggests</a:t>
            </a:r>
            <a:r>
              <a:rPr sz="1400" spc="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that </a:t>
            </a: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you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80" dirty="0">
                <a:solidFill>
                  <a:srgbClr val="00338D"/>
                </a:solidFill>
                <a:latin typeface="Tahoma"/>
                <a:cs typeface="Tahoma"/>
              </a:rPr>
              <a:t>can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00338D"/>
                </a:solidFill>
                <a:latin typeface="Tahoma"/>
                <a:cs typeface="Tahoma"/>
              </a:rPr>
              <a:t>focus</a:t>
            </a:r>
            <a:r>
              <a:rPr sz="14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4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i="1" spc="-150" dirty="0">
                <a:solidFill>
                  <a:srgbClr val="00338D"/>
                </a:solidFill>
                <a:latin typeface="Verdana"/>
                <a:cs typeface="Verdana"/>
              </a:rPr>
              <a:t>murder</a:t>
            </a:r>
            <a:r>
              <a:rPr sz="1400" spc="-15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i="1" spc="-10" dirty="0">
                <a:solidFill>
                  <a:srgbClr val="00338D"/>
                </a:solidFill>
                <a:latin typeface="Verdana"/>
                <a:cs typeface="Verdana"/>
              </a:rPr>
              <a:t>larceny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, </a:t>
            </a:r>
            <a:r>
              <a:rPr sz="1400" spc="14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i="1" spc="-130" dirty="0">
                <a:solidFill>
                  <a:srgbClr val="00338D"/>
                </a:solidFill>
                <a:latin typeface="Verdana"/>
                <a:cs typeface="Verdana"/>
              </a:rPr>
              <a:t>auto</a:t>
            </a:r>
            <a:r>
              <a:rPr sz="1400" b="1" i="1" spc="-4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further </a:t>
            </a:r>
            <a:r>
              <a:rPr sz="1400" spc="45" dirty="0">
                <a:solidFill>
                  <a:srgbClr val="00338D"/>
                </a:solidFill>
                <a:latin typeface="Tahoma"/>
                <a:cs typeface="Tahoma"/>
              </a:rPr>
              <a:t>analyses,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but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you </a:t>
            </a:r>
            <a:r>
              <a:rPr sz="1400" spc="180" dirty="0">
                <a:solidFill>
                  <a:srgbClr val="00338D"/>
                </a:solidFill>
                <a:latin typeface="Tahoma"/>
                <a:cs typeface="Tahoma"/>
              </a:rPr>
              <a:t>can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65" dirty="0">
                <a:solidFill>
                  <a:srgbClr val="00338D"/>
                </a:solidFill>
                <a:latin typeface="Tahoma"/>
                <a:cs typeface="Tahoma"/>
              </a:rPr>
              <a:t>do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20" dirty="0">
                <a:solidFill>
                  <a:srgbClr val="00338D"/>
                </a:solidFill>
                <a:latin typeface="Tahoma"/>
                <a:cs typeface="Tahoma"/>
              </a:rPr>
              <a:t>even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00338D"/>
                </a:solidFill>
                <a:latin typeface="Tahoma"/>
                <a:cs typeface="Tahoma"/>
              </a:rPr>
              <a:t>better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by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Tahoma"/>
                <a:cs typeface="Tahoma"/>
              </a:rPr>
              <a:t>saving 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component</a:t>
            </a:r>
            <a:r>
              <a:rPr sz="1400" b="1" spc="-6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Tahoma"/>
                <a:cs typeface="Tahoma"/>
              </a:rPr>
              <a:t>scores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40229"/>
            <a:ext cx="3756659" cy="41132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2667" y="674292"/>
            <a:ext cx="8099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Component</a:t>
            </a:r>
            <a:r>
              <a:rPr sz="3600" spc="-160" dirty="0"/>
              <a:t> </a:t>
            </a:r>
            <a:r>
              <a:rPr sz="3600" spc="-10" dirty="0"/>
              <a:t>Score</a:t>
            </a:r>
            <a:r>
              <a:rPr sz="3600" spc="-160" dirty="0"/>
              <a:t> </a:t>
            </a:r>
            <a:r>
              <a:rPr sz="3600" spc="-40" dirty="0"/>
              <a:t>Coefficient</a:t>
            </a:r>
            <a:r>
              <a:rPr sz="3600" spc="-160" dirty="0"/>
              <a:t> </a:t>
            </a:r>
            <a:r>
              <a:rPr sz="3600" spc="-114" dirty="0"/>
              <a:t>Matrix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4356734" y="1415414"/>
            <a:ext cx="4578350" cy="2806065"/>
          </a:xfrm>
          <a:prstGeom prst="rect">
            <a:avLst/>
          </a:prstGeom>
          <a:ln w="12700">
            <a:solidFill>
              <a:srgbClr val="0096DC"/>
            </a:solidFill>
          </a:ln>
        </p:spPr>
        <p:txBody>
          <a:bodyPr vert="horz" wrap="square" lIns="0" tIns="54610" rIns="0" bIns="0" rtlCol="0">
            <a:spAutoFit/>
          </a:bodyPr>
          <a:lstStyle/>
          <a:p>
            <a:pPr marL="90170" marR="131445">
              <a:lnSpc>
                <a:spcPct val="100000"/>
              </a:lnSpc>
              <a:spcBef>
                <a:spcPts val="430"/>
              </a:spcBef>
            </a:pP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75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30" dirty="0">
                <a:solidFill>
                  <a:srgbClr val="00338D"/>
                </a:solidFill>
                <a:latin typeface="Tahoma"/>
                <a:cs typeface="Tahoma"/>
              </a:rPr>
              <a:t>case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5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75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10" dirty="0">
                <a:solidFill>
                  <a:srgbClr val="00338D"/>
                </a:solidFill>
                <a:latin typeface="Tahoma"/>
                <a:cs typeface="Tahoma"/>
              </a:rPr>
              <a:t>component,</a:t>
            </a:r>
            <a:r>
              <a:rPr sz="14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the 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component</a:t>
            </a:r>
            <a:r>
              <a:rPr sz="1400" b="1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score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5" dirty="0">
                <a:solidFill>
                  <a:srgbClr val="FF0000"/>
                </a:solidFill>
                <a:latin typeface="Tahoma"/>
                <a:cs typeface="Tahoma"/>
              </a:rPr>
              <a:t>is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computed</a:t>
            </a:r>
            <a:r>
              <a:rPr sz="1400" b="1" spc="-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by</a:t>
            </a:r>
            <a:r>
              <a:rPr sz="1400" b="1" spc="-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multiplying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 the 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case's</a:t>
            </a:r>
            <a:r>
              <a:rPr sz="1400" b="1" spc="-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30" dirty="0">
                <a:solidFill>
                  <a:srgbClr val="FF0000"/>
                </a:solidFill>
                <a:latin typeface="Tahoma"/>
                <a:cs typeface="Tahoma"/>
              </a:rPr>
              <a:t>standardized</a:t>
            </a:r>
            <a:r>
              <a:rPr sz="1400" b="1" spc="-3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Tahoma"/>
                <a:cs typeface="Tahoma"/>
              </a:rPr>
              <a:t>variable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values</a:t>
            </a:r>
            <a:r>
              <a:rPr sz="1400" b="1" spc="-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by</a:t>
            </a:r>
            <a:r>
              <a:rPr sz="1400" b="1" spc="-5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the </a:t>
            </a:r>
            <a:r>
              <a:rPr sz="1400" b="1" spc="-20" dirty="0">
                <a:solidFill>
                  <a:srgbClr val="FF0000"/>
                </a:solidFill>
                <a:latin typeface="Tahoma"/>
                <a:cs typeface="Tahoma"/>
              </a:rPr>
              <a:t>component's</a:t>
            </a:r>
            <a:r>
              <a:rPr sz="1400" b="1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score</a:t>
            </a:r>
            <a:r>
              <a:rPr sz="1400" b="1" spc="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35" dirty="0">
                <a:solidFill>
                  <a:srgbClr val="FF0000"/>
                </a:solidFill>
                <a:latin typeface="Tahoma"/>
                <a:cs typeface="Tahoma"/>
              </a:rPr>
              <a:t>coefficients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resulting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00338D"/>
                </a:solidFill>
                <a:latin typeface="Tahoma"/>
                <a:cs typeface="Tahoma"/>
              </a:rPr>
              <a:t>three </a:t>
            </a:r>
            <a:r>
              <a:rPr sz="1400" spc="130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score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5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representative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of, </a:t>
            </a:r>
            <a:r>
              <a:rPr sz="1400" spc="15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80" dirty="0">
                <a:solidFill>
                  <a:srgbClr val="00338D"/>
                </a:solidFill>
                <a:latin typeface="Tahoma"/>
                <a:cs typeface="Tahoma"/>
              </a:rPr>
              <a:t>can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7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used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50" dirty="0">
                <a:solidFill>
                  <a:srgbClr val="00338D"/>
                </a:solidFill>
                <a:latin typeface="Tahoma"/>
                <a:cs typeface="Tahoma"/>
              </a:rPr>
              <a:t>place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of,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seven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00338D"/>
                </a:solidFill>
                <a:latin typeface="Tahoma"/>
                <a:cs typeface="Tahoma"/>
              </a:rPr>
              <a:t>original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only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21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95" dirty="0">
                <a:solidFill>
                  <a:srgbClr val="00338D"/>
                </a:solidFill>
                <a:latin typeface="Tahoma"/>
                <a:cs typeface="Tahoma"/>
              </a:rPr>
              <a:t>13%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loss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00338D"/>
                </a:solidFill>
                <a:latin typeface="Tahoma"/>
                <a:cs typeface="Tahoma"/>
              </a:rPr>
              <a:t>information.</a:t>
            </a:r>
            <a:endParaRPr sz="1400">
              <a:latin typeface="Tahoma"/>
              <a:cs typeface="Tahoma"/>
            </a:endParaRPr>
          </a:p>
          <a:p>
            <a:pPr marL="90170" marR="253365">
              <a:lnSpc>
                <a:spcPct val="100000"/>
              </a:lnSpc>
              <a:spcBef>
                <a:spcPts val="1005"/>
              </a:spcBef>
            </a:pP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Using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0" dirty="0">
                <a:solidFill>
                  <a:srgbClr val="00338D"/>
                </a:solidFill>
                <a:latin typeface="Tahoma"/>
                <a:cs typeface="Tahoma"/>
              </a:rPr>
              <a:t>saved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also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preferable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to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using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i="1" spc="-50" dirty="0">
                <a:solidFill>
                  <a:srgbClr val="00338D"/>
                </a:solidFill>
                <a:latin typeface="Verdana"/>
                <a:cs typeface="Verdana"/>
              </a:rPr>
              <a:t>murder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i="1" spc="-10" dirty="0">
                <a:solidFill>
                  <a:srgbClr val="00338D"/>
                </a:solidFill>
                <a:latin typeface="Verdana"/>
                <a:cs typeface="Verdana"/>
              </a:rPr>
              <a:t>larceny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4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i="1" dirty="0">
                <a:solidFill>
                  <a:srgbClr val="00338D"/>
                </a:solidFill>
                <a:latin typeface="Verdana"/>
                <a:cs typeface="Verdana"/>
              </a:rPr>
              <a:t>auto</a:t>
            </a:r>
            <a:r>
              <a:rPr sz="1400" i="1" spc="-7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400" spc="135" dirty="0">
                <a:solidFill>
                  <a:srgbClr val="00338D"/>
                </a:solidFill>
                <a:latin typeface="Tahoma"/>
                <a:cs typeface="Tahoma"/>
              </a:rPr>
              <a:t>because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5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representative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all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7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35" dirty="0">
                <a:solidFill>
                  <a:srgbClr val="00338D"/>
                </a:solidFill>
                <a:latin typeface="Tahoma"/>
                <a:cs typeface="Tahoma"/>
              </a:rPr>
              <a:t>original </a:t>
            </a:r>
            <a:r>
              <a:rPr sz="1400" spc="50" dirty="0">
                <a:solidFill>
                  <a:srgbClr val="00338D"/>
                </a:solidFill>
                <a:latin typeface="Tahoma"/>
                <a:cs typeface="Tahoma"/>
              </a:rPr>
              <a:t>variables,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5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4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5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not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linearly </a:t>
            </a:r>
            <a:r>
              <a:rPr sz="1400" spc="90" dirty="0">
                <a:solidFill>
                  <a:srgbClr val="00338D"/>
                </a:solidFill>
                <a:latin typeface="Tahoma"/>
                <a:cs typeface="Tahoma"/>
              </a:rPr>
              <a:t>correlated</a:t>
            </a:r>
            <a:r>
              <a:rPr sz="1400" spc="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with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75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4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other.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954" y="1338833"/>
            <a:ext cx="3675887" cy="288416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5859" y="4611242"/>
            <a:ext cx="3961129" cy="1169670"/>
          </a:xfrm>
          <a:prstGeom prst="rect">
            <a:avLst/>
          </a:prstGeom>
          <a:ln w="12700">
            <a:solidFill>
              <a:srgbClr val="0096DC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90805" marR="108585">
              <a:lnSpc>
                <a:spcPct val="100000"/>
              </a:lnSpc>
              <a:spcBef>
                <a:spcPts val="365"/>
              </a:spcBef>
            </a:pP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Although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linear</a:t>
            </a:r>
            <a:r>
              <a:rPr sz="14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correlation</a:t>
            </a:r>
            <a:r>
              <a:rPr sz="14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14" dirty="0">
                <a:solidFill>
                  <a:srgbClr val="00338D"/>
                </a:solidFill>
                <a:latin typeface="Tahoma"/>
                <a:cs typeface="Tahoma"/>
              </a:rPr>
              <a:t>between</a:t>
            </a:r>
            <a:r>
              <a:rPr sz="1400" spc="5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4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4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14" dirty="0">
                <a:solidFill>
                  <a:srgbClr val="00338D"/>
                </a:solidFill>
                <a:latin typeface="Tahoma"/>
                <a:cs typeface="Tahoma"/>
              </a:rPr>
              <a:t>guaranteed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7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0,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you </a:t>
            </a:r>
            <a:r>
              <a:rPr sz="1400" spc="50" dirty="0">
                <a:solidFill>
                  <a:srgbClr val="00338D"/>
                </a:solidFill>
                <a:latin typeface="Tahoma"/>
                <a:cs typeface="Tahoma"/>
              </a:rPr>
              <a:t>should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look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at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plots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20" dirty="0">
                <a:solidFill>
                  <a:srgbClr val="00338D"/>
                </a:solidFill>
                <a:latin typeface="Tahoma"/>
                <a:cs typeface="Tahoma"/>
              </a:rPr>
              <a:t>component </a:t>
            </a:r>
            <a:r>
              <a:rPr sz="1400" spc="50" dirty="0">
                <a:solidFill>
                  <a:srgbClr val="00338D"/>
                </a:solidFill>
                <a:latin typeface="Tahoma"/>
                <a:cs typeface="Tahoma"/>
              </a:rPr>
              <a:t>scores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45" dirty="0">
                <a:solidFill>
                  <a:srgbClr val="00338D"/>
                </a:solidFill>
                <a:latin typeface="Tahoma"/>
                <a:cs typeface="Tahoma"/>
              </a:rPr>
              <a:t>check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outliers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5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00338D"/>
                </a:solidFill>
                <a:latin typeface="Tahoma"/>
                <a:cs typeface="Tahoma"/>
              </a:rPr>
              <a:t>nonlinear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associations</a:t>
            </a:r>
            <a:r>
              <a:rPr sz="14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25" dirty="0">
                <a:solidFill>
                  <a:srgbClr val="00338D"/>
                </a:solidFill>
                <a:latin typeface="Tahoma"/>
                <a:cs typeface="Tahoma"/>
              </a:rPr>
              <a:t>between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components.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62678" y="4450079"/>
            <a:ext cx="3965447" cy="149047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307" y="1388742"/>
            <a:ext cx="7619365" cy="1259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 algn="just">
              <a:lnSpc>
                <a:spcPct val="150000"/>
              </a:lnSpc>
              <a:spcBef>
                <a:spcPts val="100"/>
              </a:spcBef>
              <a:buClr>
                <a:srgbClr val="00338D"/>
              </a:buClr>
              <a:buFont typeface="Wingdings"/>
              <a:buChar char=""/>
              <a:tabLst>
                <a:tab pos="240665" algn="l"/>
                <a:tab pos="304165" algn="l"/>
              </a:tabLst>
            </a:pPr>
            <a:r>
              <a:rPr sz="1800" b="1" spc="-65" dirty="0">
                <a:solidFill>
                  <a:srgbClr val="7AA62B"/>
                </a:solidFill>
                <a:latin typeface="Tahoma"/>
                <a:cs typeface="Tahoma"/>
              </a:rPr>
              <a:t>Exploratory</a:t>
            </a:r>
            <a:r>
              <a:rPr sz="1800" b="1" spc="-1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7AA62B"/>
                </a:solidFill>
                <a:latin typeface="Tahoma"/>
                <a:cs typeface="Tahoma"/>
              </a:rPr>
              <a:t>Factor </a:t>
            </a:r>
            <a:r>
              <a:rPr sz="1800" b="1" spc="-30" dirty="0">
                <a:solidFill>
                  <a:srgbClr val="7AA62B"/>
                </a:solidFill>
                <a:latin typeface="Tahoma"/>
                <a:cs typeface="Tahoma"/>
              </a:rPr>
              <a:t>Analysis</a:t>
            </a:r>
            <a:r>
              <a:rPr sz="1800" b="1" spc="-1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105" dirty="0">
                <a:solidFill>
                  <a:srgbClr val="7AA62B"/>
                </a:solidFill>
                <a:latin typeface="Tahoma"/>
                <a:cs typeface="Tahoma"/>
              </a:rPr>
              <a:t>(EFA):</a:t>
            </a:r>
            <a:r>
              <a:rPr sz="1800" b="1" spc="-1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00338D"/>
                </a:solidFill>
                <a:latin typeface="Tahoma"/>
                <a:cs typeface="Tahoma"/>
              </a:rPr>
              <a:t>interdependence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technique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whose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primary</a:t>
            </a:r>
            <a:r>
              <a:rPr sz="1600" spc="4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purpose</a:t>
            </a:r>
            <a:r>
              <a:rPr sz="1600" spc="434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4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4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define</a:t>
            </a:r>
            <a:r>
              <a:rPr sz="1600" spc="434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434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338D"/>
                </a:solidFill>
                <a:latin typeface="Tahoma"/>
                <a:cs typeface="Tahoma"/>
              </a:rPr>
              <a:t>underlying</a:t>
            </a:r>
            <a:r>
              <a:rPr sz="1800" b="1" spc="4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00338D"/>
                </a:solidFill>
                <a:latin typeface="Tahoma"/>
                <a:cs typeface="Tahoma"/>
              </a:rPr>
              <a:t>structure</a:t>
            </a:r>
            <a:r>
              <a:rPr sz="1800" b="1" spc="4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dirty="0">
                <a:solidFill>
                  <a:srgbClr val="00338D"/>
                </a:solidFill>
                <a:latin typeface="Tahoma"/>
                <a:cs typeface="Tahoma"/>
              </a:rPr>
              <a:t>among</a:t>
            </a:r>
            <a:r>
              <a:rPr sz="1800" b="1" spc="4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25" dirty="0">
                <a:solidFill>
                  <a:srgbClr val="00338D"/>
                </a:solidFill>
                <a:latin typeface="Tahoma"/>
                <a:cs typeface="Tahoma"/>
              </a:rPr>
              <a:t>the variables</a:t>
            </a:r>
            <a:r>
              <a:rPr sz="1800" b="1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analysis.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62307" y="3248942"/>
            <a:ext cx="7619365" cy="116205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41300" marR="5080" indent="-228600" algn="just">
              <a:lnSpc>
                <a:spcPct val="151800"/>
              </a:lnSpc>
              <a:spcBef>
                <a:spcPts val="65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Exploratory</a:t>
            </a:r>
            <a:r>
              <a:rPr sz="1600" spc="30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3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analysis</a:t>
            </a:r>
            <a:r>
              <a:rPr sz="1600" spc="3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examines</a:t>
            </a:r>
            <a:r>
              <a:rPr sz="1600" spc="3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3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interrelationships</a:t>
            </a:r>
            <a:r>
              <a:rPr sz="1600" spc="3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65" dirty="0">
                <a:solidFill>
                  <a:srgbClr val="00338D"/>
                </a:solidFill>
                <a:latin typeface="Tahoma"/>
                <a:cs typeface="Tahoma"/>
              </a:rPr>
              <a:t>among</a:t>
            </a:r>
            <a:r>
              <a:rPr sz="1600" spc="30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3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large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number</a:t>
            </a:r>
            <a:r>
              <a:rPr sz="1600" spc="204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204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19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2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then</a:t>
            </a:r>
            <a:r>
              <a:rPr sz="1600" spc="204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attempts</a:t>
            </a:r>
            <a:r>
              <a:rPr sz="1600" spc="204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explain</a:t>
            </a:r>
            <a:r>
              <a:rPr sz="1600" spc="204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them</a:t>
            </a:r>
            <a:r>
              <a:rPr sz="1600" spc="19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2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terms</a:t>
            </a:r>
            <a:r>
              <a:rPr sz="1600" spc="2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their </a:t>
            </a:r>
            <a:r>
              <a:rPr sz="1800" b="1" dirty="0">
                <a:solidFill>
                  <a:srgbClr val="00338D"/>
                </a:solidFill>
                <a:latin typeface="Tahoma"/>
                <a:cs typeface="Tahoma"/>
              </a:rPr>
              <a:t>common</a:t>
            </a:r>
            <a:r>
              <a:rPr sz="1800" b="1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50" dirty="0">
                <a:solidFill>
                  <a:srgbClr val="00338D"/>
                </a:solidFill>
                <a:latin typeface="Tahoma"/>
                <a:cs typeface="Tahoma"/>
              </a:rPr>
              <a:t>underlying</a:t>
            </a:r>
            <a:r>
              <a:rPr sz="1800" b="1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60" dirty="0">
                <a:solidFill>
                  <a:srgbClr val="00338D"/>
                </a:solidFill>
                <a:latin typeface="Tahoma"/>
                <a:cs typeface="Tahoma"/>
              </a:rPr>
              <a:t>dimensions:</a:t>
            </a:r>
            <a:r>
              <a:rPr sz="1800" b="1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135" dirty="0">
                <a:solidFill>
                  <a:srgbClr val="7AA62B"/>
                </a:solidFill>
                <a:latin typeface="Tahoma"/>
                <a:cs typeface="Tahoma"/>
              </a:rPr>
              <a:t>The</a:t>
            </a:r>
            <a:r>
              <a:rPr sz="1800" b="1" spc="-1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10" dirty="0">
                <a:solidFill>
                  <a:srgbClr val="7AA62B"/>
                </a:solidFill>
                <a:latin typeface="Tahoma"/>
                <a:cs typeface="Tahoma"/>
              </a:rPr>
              <a:t>Factors.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307" y="5012210"/>
            <a:ext cx="762000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Exploratory</a:t>
            </a:r>
            <a:r>
              <a:rPr sz="1600" spc="3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39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analysis</a:t>
            </a:r>
            <a:r>
              <a:rPr sz="1600" spc="4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does</a:t>
            </a:r>
            <a:r>
              <a:rPr sz="1600" spc="3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not</a:t>
            </a:r>
            <a:r>
              <a:rPr sz="1600" spc="3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45" dirty="0">
                <a:solidFill>
                  <a:srgbClr val="00338D"/>
                </a:solidFill>
                <a:latin typeface="Tahoma"/>
                <a:cs typeface="Tahoma"/>
              </a:rPr>
              <a:t>have</a:t>
            </a:r>
            <a:r>
              <a:rPr sz="1600" spc="39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independent</a:t>
            </a:r>
            <a:r>
              <a:rPr sz="1600" spc="3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8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3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5" dirty="0">
                <a:solidFill>
                  <a:srgbClr val="00338D"/>
                </a:solidFill>
                <a:latin typeface="Tahoma"/>
                <a:cs typeface="Tahoma"/>
              </a:rPr>
              <a:t>dependent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variables;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all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considered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simultaneously.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264947" y="674292"/>
            <a:ext cx="2686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/>
              <a:t>Introduction</a:t>
            </a:r>
            <a:endParaRPr sz="3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2374" y="674292"/>
            <a:ext cx="413892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15" dirty="0"/>
              <a:t>Interpreting</a:t>
            </a:r>
            <a:r>
              <a:rPr sz="3600" spc="-50" dirty="0"/>
              <a:t> </a:t>
            </a:r>
            <a:r>
              <a:rPr sz="3600" spc="-110" dirty="0"/>
              <a:t>the</a:t>
            </a:r>
            <a:r>
              <a:rPr sz="3600" spc="-80" dirty="0"/>
              <a:t> </a:t>
            </a:r>
            <a:r>
              <a:rPr sz="3600" spc="-25" dirty="0"/>
              <a:t>PC</a:t>
            </a:r>
            <a:endParaRPr sz="3600"/>
          </a:p>
        </p:txBody>
      </p:sp>
      <p:sp>
        <p:nvSpPr>
          <p:cNvPr id="3" name="object 3"/>
          <p:cNvSpPr/>
          <p:nvPr/>
        </p:nvSpPr>
        <p:spPr>
          <a:xfrm>
            <a:off x="240411" y="1487805"/>
            <a:ext cx="8755380" cy="4745355"/>
          </a:xfrm>
          <a:custGeom>
            <a:avLst/>
            <a:gdLst/>
            <a:ahLst/>
            <a:cxnLst/>
            <a:rect l="l" t="t" r="r" b="b"/>
            <a:pathLst>
              <a:path w="8755380" h="4745355">
                <a:moveTo>
                  <a:pt x="0" y="0"/>
                </a:moveTo>
                <a:lnTo>
                  <a:pt x="8755380" y="0"/>
                </a:lnTo>
                <a:lnTo>
                  <a:pt x="8755380" y="4744974"/>
                </a:lnTo>
                <a:lnTo>
                  <a:pt x="0" y="4744974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96D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9041" y="1538562"/>
            <a:ext cx="8529955" cy="4293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530" marR="350520" indent="-291465">
              <a:lnSpc>
                <a:spcPct val="100000"/>
              </a:lnSpc>
              <a:spcBef>
                <a:spcPts val="100"/>
              </a:spcBef>
              <a:buClr>
                <a:srgbClr val="000066"/>
              </a:buClr>
              <a:buSzPct val="150000"/>
              <a:buFont typeface="Wingdings"/>
              <a:buChar char=""/>
              <a:tabLst>
                <a:tab pos="303530" algn="l"/>
              </a:tabLst>
            </a:pPr>
            <a:r>
              <a:rPr sz="1600" spc="155" dirty="0">
                <a:solidFill>
                  <a:srgbClr val="00338D"/>
                </a:solidFill>
                <a:latin typeface="Tahoma"/>
                <a:cs typeface="Tahoma"/>
              </a:rPr>
              <a:t>An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optimal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structure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exists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0" dirty="0">
                <a:solidFill>
                  <a:srgbClr val="00338D"/>
                </a:solidFill>
                <a:latin typeface="Tahoma"/>
                <a:cs typeface="Tahoma"/>
              </a:rPr>
              <a:t>when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all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have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high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loadings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only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single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factor.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910"/>
              </a:spcBef>
              <a:buClr>
                <a:srgbClr val="000066"/>
              </a:buClr>
              <a:buFont typeface="Wingdings"/>
              <a:buChar char=""/>
            </a:pPr>
            <a:endParaRPr sz="1600">
              <a:latin typeface="Tahoma"/>
              <a:cs typeface="Tahoma"/>
            </a:endParaRPr>
          </a:p>
          <a:p>
            <a:pPr marL="303530" marR="264795" indent="-291465">
              <a:lnSpc>
                <a:spcPct val="100000"/>
              </a:lnSpc>
              <a:buClr>
                <a:srgbClr val="000066"/>
              </a:buClr>
              <a:buSzPct val="150000"/>
              <a:buFont typeface="Wingdings"/>
              <a:buChar char=""/>
              <a:tabLst>
                <a:tab pos="303530" algn="l"/>
              </a:tabLst>
            </a:pP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cross-</a:t>
            </a:r>
            <a:r>
              <a:rPr sz="1600" spc="140" dirty="0">
                <a:solidFill>
                  <a:srgbClr val="00338D"/>
                </a:solidFill>
                <a:latin typeface="Tahoma"/>
                <a:cs typeface="Tahoma"/>
              </a:rPr>
              <a:t>load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(load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highly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two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or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more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factors)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usually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deleted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unless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theoretically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justified</a:t>
            </a: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or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objective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 strictly</a:t>
            </a: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reduction.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905"/>
              </a:spcBef>
              <a:buClr>
                <a:srgbClr val="000066"/>
              </a:buClr>
              <a:buFont typeface="Wingdings"/>
              <a:buChar char=""/>
            </a:pPr>
            <a:endParaRPr sz="1600">
              <a:latin typeface="Tahoma"/>
              <a:cs typeface="Tahoma"/>
            </a:endParaRPr>
          </a:p>
          <a:p>
            <a:pPr marL="303530" marR="5080" indent="-291465">
              <a:lnSpc>
                <a:spcPct val="100000"/>
              </a:lnSpc>
              <a:spcBef>
                <a:spcPts val="5"/>
              </a:spcBef>
              <a:buClr>
                <a:srgbClr val="000066"/>
              </a:buClr>
              <a:buSzPct val="150000"/>
              <a:buFont typeface="Wingdings"/>
              <a:buChar char=""/>
              <a:tabLst>
                <a:tab pos="303530" algn="l"/>
              </a:tabLst>
            </a:pP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Variables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should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generally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have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communalities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greater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than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.50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retained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in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analysis.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1905"/>
              </a:spcBef>
              <a:buClr>
                <a:srgbClr val="000066"/>
              </a:buClr>
              <a:buFont typeface="Wingdings"/>
              <a:buChar char=""/>
            </a:pPr>
            <a:endParaRPr sz="1600">
              <a:latin typeface="Tahoma"/>
              <a:cs typeface="Tahoma"/>
            </a:endParaRPr>
          </a:p>
          <a:p>
            <a:pPr marL="303530" indent="-290830">
              <a:lnSpc>
                <a:spcPct val="100000"/>
              </a:lnSpc>
              <a:buClr>
                <a:srgbClr val="000066"/>
              </a:buClr>
              <a:buSzPct val="150000"/>
              <a:buFont typeface="Wingdings"/>
              <a:buChar char=""/>
              <a:tabLst>
                <a:tab pos="303530" algn="l"/>
              </a:tabLst>
            </a:pP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Respecification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analysis</a:t>
            </a: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10" dirty="0">
                <a:solidFill>
                  <a:srgbClr val="00338D"/>
                </a:solidFill>
                <a:latin typeface="Tahoma"/>
                <a:cs typeface="Tahoma"/>
              </a:rPr>
              <a:t>can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include</a:t>
            </a: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options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such</a:t>
            </a:r>
            <a:r>
              <a:rPr sz="16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as:</a:t>
            </a:r>
            <a:endParaRPr sz="1600">
              <a:latin typeface="Tahoma"/>
              <a:cs typeface="Tahoma"/>
            </a:endParaRPr>
          </a:p>
          <a:p>
            <a:pPr marL="755015" lvl="1" indent="-285115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755015" algn="l"/>
              </a:tabLst>
            </a:pP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deleting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35" dirty="0">
                <a:solidFill>
                  <a:srgbClr val="00338D"/>
                </a:solidFill>
                <a:latin typeface="Tahoma"/>
                <a:cs typeface="Tahoma"/>
              </a:rPr>
              <a:t>variable(s),</a:t>
            </a:r>
            <a:endParaRPr sz="1600">
              <a:latin typeface="Tahoma"/>
              <a:cs typeface="Tahoma"/>
            </a:endParaRPr>
          </a:p>
          <a:p>
            <a:pPr marL="755015" lvl="1" indent="-28511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755015" algn="l"/>
              </a:tabLst>
            </a:pPr>
            <a:r>
              <a:rPr sz="1600" spc="135" dirty="0">
                <a:solidFill>
                  <a:srgbClr val="00338D"/>
                </a:solidFill>
                <a:latin typeface="Tahoma"/>
                <a:cs typeface="Tahoma"/>
              </a:rPr>
              <a:t>changing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rotation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methods,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and/or</a:t>
            </a:r>
            <a:endParaRPr sz="1600">
              <a:latin typeface="Tahoma"/>
              <a:cs typeface="Tahoma"/>
            </a:endParaRPr>
          </a:p>
          <a:p>
            <a:pPr marL="755015" lvl="1" indent="-285115">
              <a:lnSpc>
                <a:spcPct val="100000"/>
              </a:lnSpc>
              <a:spcBef>
                <a:spcPts val="960"/>
              </a:spcBef>
              <a:buFont typeface="Wingdings"/>
              <a:buChar char=""/>
              <a:tabLst>
                <a:tab pos="755015" algn="l"/>
              </a:tabLst>
            </a:pP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increasing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or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decreasing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number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00338D"/>
                </a:solidFill>
                <a:latin typeface="Tahoma"/>
                <a:cs typeface="Tahoma"/>
              </a:rPr>
              <a:t>factors.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3796" y="690294"/>
            <a:ext cx="833882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20" dirty="0"/>
              <a:t>Scatterplot</a:t>
            </a:r>
            <a:r>
              <a:rPr sz="3400" spc="-80" dirty="0"/>
              <a:t> </a:t>
            </a:r>
            <a:r>
              <a:rPr sz="3400" spc="-155" dirty="0"/>
              <a:t>Matrix</a:t>
            </a:r>
            <a:r>
              <a:rPr sz="3400" spc="-75" dirty="0"/>
              <a:t> </a:t>
            </a:r>
            <a:r>
              <a:rPr sz="3400" spc="-85" dirty="0"/>
              <a:t>of</a:t>
            </a:r>
            <a:r>
              <a:rPr sz="3400" spc="-95" dirty="0"/>
              <a:t> </a:t>
            </a:r>
            <a:r>
              <a:rPr sz="3400" dirty="0"/>
              <a:t>Component</a:t>
            </a:r>
            <a:r>
              <a:rPr sz="3400" spc="-85" dirty="0"/>
              <a:t> </a:t>
            </a:r>
            <a:r>
              <a:rPr sz="3400" spc="-20" dirty="0"/>
              <a:t>Scores</a:t>
            </a:r>
            <a:endParaRPr sz="3400"/>
          </a:p>
        </p:txBody>
      </p:sp>
      <p:sp>
        <p:nvSpPr>
          <p:cNvPr id="3" name="object 3"/>
          <p:cNvSpPr txBox="1"/>
          <p:nvPr/>
        </p:nvSpPr>
        <p:spPr>
          <a:xfrm>
            <a:off x="553593" y="1898523"/>
            <a:ext cx="3528060" cy="739140"/>
          </a:xfrm>
          <a:prstGeom prst="rect">
            <a:avLst/>
          </a:prstGeom>
          <a:ln w="12700">
            <a:solidFill>
              <a:srgbClr val="0096DC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0170" marR="162560">
              <a:lnSpc>
                <a:spcPct val="100000"/>
              </a:lnSpc>
              <a:spcBef>
                <a:spcPts val="350"/>
              </a:spcBef>
            </a:pP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To </a:t>
            </a:r>
            <a:r>
              <a:rPr sz="1400" spc="125" dirty="0">
                <a:solidFill>
                  <a:srgbClr val="00338D"/>
                </a:solidFill>
                <a:latin typeface="Tahoma"/>
                <a:cs typeface="Tahoma"/>
              </a:rPr>
              <a:t>produce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21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scatterplot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matrix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400" spc="130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400" spc="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scores,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from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00338D"/>
                </a:solidFill>
                <a:latin typeface="Tahoma"/>
                <a:cs typeface="Tahoma"/>
              </a:rPr>
              <a:t>menus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choose: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0" dirty="0">
                <a:solidFill>
                  <a:srgbClr val="00338D"/>
                </a:solidFill>
                <a:latin typeface="Tahoma"/>
                <a:cs typeface="Tahoma"/>
              </a:rPr>
              <a:t>Graphs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180" dirty="0">
                <a:solidFill>
                  <a:srgbClr val="00338D"/>
                </a:solidFill>
                <a:latin typeface="Tahoma"/>
                <a:cs typeface="Tahoma"/>
              </a:rPr>
              <a:t>&gt;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5" dirty="0">
                <a:solidFill>
                  <a:srgbClr val="00338D"/>
                </a:solidFill>
                <a:latin typeface="Tahoma"/>
                <a:cs typeface="Tahoma"/>
              </a:rPr>
              <a:t>Chart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Builder...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45152" y="1482852"/>
            <a:ext cx="4185665" cy="447141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3593" y="3158108"/>
            <a:ext cx="3528060" cy="2287905"/>
          </a:xfrm>
          <a:prstGeom prst="rect">
            <a:avLst/>
          </a:prstGeom>
          <a:ln w="12700">
            <a:solidFill>
              <a:srgbClr val="0096DC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375920" marR="135255" indent="-285750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375920" algn="l"/>
              </a:tabLst>
            </a:pPr>
            <a:r>
              <a:rPr sz="1400" spc="90" dirty="0">
                <a:solidFill>
                  <a:srgbClr val="00338D"/>
                </a:solidFill>
                <a:latin typeface="Tahoma"/>
                <a:cs typeface="Tahoma"/>
              </a:rPr>
              <a:t>Click</a:t>
            </a:r>
            <a:r>
              <a:rPr sz="14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00338D"/>
                </a:solidFill>
                <a:latin typeface="Tahoma"/>
                <a:cs typeface="Tahoma"/>
              </a:rPr>
              <a:t>Gallery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tab,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select </a:t>
            </a:r>
            <a:r>
              <a:rPr sz="1400" spc="70" dirty="0">
                <a:solidFill>
                  <a:srgbClr val="00338D"/>
                </a:solidFill>
                <a:latin typeface="Tahoma"/>
                <a:cs typeface="Tahoma"/>
              </a:rPr>
              <a:t>Scatter/Dot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0" dirty="0">
                <a:solidFill>
                  <a:srgbClr val="00338D"/>
                </a:solidFill>
                <a:latin typeface="Tahoma"/>
                <a:cs typeface="Tahoma"/>
              </a:rPr>
              <a:t>chart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00338D"/>
                </a:solidFill>
                <a:latin typeface="Tahoma"/>
                <a:cs typeface="Tahoma"/>
              </a:rPr>
              <a:t>type,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25" dirty="0">
                <a:solidFill>
                  <a:srgbClr val="00338D"/>
                </a:solidFill>
                <a:latin typeface="Tahoma"/>
                <a:cs typeface="Tahoma"/>
              </a:rPr>
              <a:t>and </a:t>
            </a:r>
            <a:r>
              <a:rPr sz="1400" spc="114" dirty="0">
                <a:solidFill>
                  <a:srgbClr val="00338D"/>
                </a:solidFill>
                <a:latin typeface="Tahoma"/>
                <a:cs typeface="Tahoma"/>
              </a:rPr>
              <a:t>drag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5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drop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Scatterplot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Matrix</a:t>
            </a:r>
            <a:r>
              <a:rPr sz="14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icon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4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canvas.</a:t>
            </a:r>
            <a:endParaRPr sz="1400">
              <a:latin typeface="Tahoma"/>
              <a:cs typeface="Tahoma"/>
            </a:endParaRPr>
          </a:p>
          <a:p>
            <a:pPr marL="375920" marR="256540" indent="-28575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375920" algn="l"/>
              </a:tabLst>
            </a:pPr>
            <a:r>
              <a:rPr sz="1400" spc="70" dirty="0">
                <a:solidFill>
                  <a:srgbClr val="00338D"/>
                </a:solidFill>
                <a:latin typeface="Tahoma"/>
                <a:cs typeface="Tahoma"/>
              </a:rPr>
              <a:t>Select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REGR</a:t>
            </a:r>
            <a:r>
              <a:rPr sz="14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score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1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for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analysis</a:t>
            </a:r>
            <a:r>
              <a:rPr sz="1400" spc="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1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 through</a:t>
            </a:r>
            <a:r>
              <a:rPr sz="1400" spc="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REGR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 factor score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3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analysis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1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as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matrix </a:t>
            </a:r>
            <a:r>
              <a:rPr sz="1400" spc="40" dirty="0">
                <a:solidFill>
                  <a:srgbClr val="00338D"/>
                </a:solidFill>
                <a:latin typeface="Tahoma"/>
                <a:cs typeface="Tahoma"/>
              </a:rPr>
              <a:t>variables.</a:t>
            </a:r>
            <a:endParaRPr sz="1400">
              <a:latin typeface="Tahoma"/>
              <a:cs typeface="Tahoma"/>
            </a:endParaRPr>
          </a:p>
          <a:p>
            <a:pPr marL="375920" indent="-285750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375920" algn="l"/>
              </a:tabLst>
            </a:pP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Click</a:t>
            </a:r>
            <a:r>
              <a:rPr sz="14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OK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7133" y="602898"/>
            <a:ext cx="3689985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20" dirty="0"/>
              <a:t>Scatterplot</a:t>
            </a:r>
            <a:r>
              <a:rPr sz="3400" spc="-55" dirty="0"/>
              <a:t> </a:t>
            </a:r>
            <a:r>
              <a:rPr sz="3400" spc="-130" dirty="0"/>
              <a:t>Matrix</a:t>
            </a:r>
            <a:endParaRPr sz="3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506" y="1463039"/>
            <a:ext cx="4756403" cy="458800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378577" y="2349626"/>
            <a:ext cx="3672840" cy="2072005"/>
          </a:xfrm>
          <a:prstGeom prst="rect">
            <a:avLst/>
          </a:prstGeom>
          <a:ln w="12700">
            <a:solidFill>
              <a:srgbClr val="0096D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376555" marR="180340" indent="-285750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376555" algn="l"/>
              </a:tabLst>
            </a:pP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first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0" dirty="0">
                <a:solidFill>
                  <a:srgbClr val="00338D"/>
                </a:solidFill>
                <a:latin typeface="Tahoma"/>
                <a:cs typeface="Tahoma"/>
              </a:rPr>
              <a:t>plot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first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row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shows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first</a:t>
            </a:r>
            <a:r>
              <a:rPr sz="14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30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4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14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vertical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axis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vs</a:t>
            </a:r>
            <a:r>
              <a:rPr sz="14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20" dirty="0">
                <a:solidFill>
                  <a:srgbClr val="00338D"/>
                </a:solidFill>
                <a:latin typeface="Tahoma"/>
                <a:cs typeface="Tahoma"/>
              </a:rPr>
              <a:t>second</a:t>
            </a:r>
            <a:r>
              <a:rPr sz="14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30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4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14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4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400" spc="45" dirty="0">
                <a:solidFill>
                  <a:srgbClr val="00338D"/>
                </a:solidFill>
                <a:latin typeface="Tahoma"/>
                <a:cs typeface="Tahoma"/>
              </a:rPr>
              <a:t>horizontal</a:t>
            </a:r>
            <a:r>
              <a:rPr sz="14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axis,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5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order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400" spc="70" dirty="0">
                <a:solidFill>
                  <a:srgbClr val="00338D"/>
                </a:solidFill>
                <a:latin typeface="Tahoma"/>
                <a:cs typeface="Tahoma"/>
              </a:rPr>
              <a:t>remaining</a:t>
            </a: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plots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follows</a:t>
            </a:r>
            <a:r>
              <a:rPr sz="1400" spc="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from</a:t>
            </a:r>
            <a:r>
              <a:rPr sz="1400" spc="1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there.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00338D"/>
              </a:buClr>
              <a:buFont typeface="Arial MT"/>
              <a:buChar char="•"/>
            </a:pP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5"/>
              </a:spcBef>
              <a:buClr>
                <a:srgbClr val="00338D"/>
              </a:buClr>
              <a:buFont typeface="Arial MT"/>
              <a:buChar char="•"/>
            </a:pPr>
            <a:endParaRPr sz="1400">
              <a:latin typeface="Tahoma"/>
              <a:cs typeface="Tahoma"/>
            </a:endParaRPr>
          </a:p>
          <a:p>
            <a:pPr marL="376555" marR="188595" indent="-285750">
              <a:lnSpc>
                <a:spcPct val="100000"/>
              </a:lnSpc>
              <a:buFont typeface="Arial MT"/>
              <a:buChar char="•"/>
              <a:tabLst>
                <a:tab pos="376555" algn="l"/>
              </a:tabLst>
            </a:pP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There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40" dirty="0">
                <a:solidFill>
                  <a:srgbClr val="00338D"/>
                </a:solidFill>
                <a:latin typeface="Tahoma"/>
                <a:cs typeface="Tahoma"/>
              </a:rPr>
              <a:t>appear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70" dirty="0">
                <a:solidFill>
                  <a:srgbClr val="00338D"/>
                </a:solidFill>
                <a:latin typeface="Tahoma"/>
                <a:cs typeface="Tahoma"/>
              </a:rPr>
              <a:t>be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10" dirty="0">
                <a:solidFill>
                  <a:srgbClr val="00338D"/>
                </a:solidFill>
                <a:latin typeface="Tahoma"/>
                <a:cs typeface="Tahoma"/>
              </a:rPr>
              <a:t>no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correlation </a:t>
            </a:r>
            <a:r>
              <a:rPr sz="1400" spc="125" dirty="0">
                <a:solidFill>
                  <a:srgbClr val="00338D"/>
                </a:solidFill>
                <a:latin typeface="Tahoma"/>
                <a:cs typeface="Tahoma"/>
              </a:rPr>
              <a:t>between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principle</a:t>
            </a:r>
            <a:r>
              <a:rPr sz="14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components.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48972" rIns="0" bIns="0" rtlCol="0">
            <a:spAutoFit/>
          </a:bodyPr>
          <a:lstStyle/>
          <a:p>
            <a:pPr marL="2012950">
              <a:lnSpc>
                <a:spcPct val="100000"/>
              </a:lnSpc>
              <a:spcBef>
                <a:spcPts val="100"/>
              </a:spcBef>
            </a:pPr>
            <a:r>
              <a:rPr sz="3400" spc="-100" dirty="0"/>
              <a:t>Take-</a:t>
            </a:r>
            <a:r>
              <a:rPr sz="3400" dirty="0"/>
              <a:t>Home</a:t>
            </a:r>
            <a:r>
              <a:rPr sz="3400" spc="-204" dirty="0"/>
              <a:t> </a:t>
            </a:r>
            <a:r>
              <a:rPr sz="3400" spc="-10" dirty="0"/>
              <a:t>message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1188338" y="1635632"/>
            <a:ext cx="7128509" cy="3195955"/>
          </a:xfrm>
          <a:custGeom>
            <a:avLst/>
            <a:gdLst/>
            <a:ahLst/>
            <a:cxnLst/>
            <a:rect l="l" t="t" r="r" b="b"/>
            <a:pathLst>
              <a:path w="7128509" h="3195954">
                <a:moveTo>
                  <a:pt x="0" y="0"/>
                </a:moveTo>
                <a:lnTo>
                  <a:pt x="7128509" y="0"/>
                </a:lnTo>
                <a:lnTo>
                  <a:pt x="7128509" y="3195828"/>
                </a:lnTo>
                <a:lnTo>
                  <a:pt x="0" y="319582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96D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66363" y="1679184"/>
            <a:ext cx="6756400" cy="2728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</a:tabLst>
            </a:pP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5" dirty="0">
                <a:solidFill>
                  <a:srgbClr val="00338D"/>
                </a:solidFill>
                <a:latin typeface="Tahoma"/>
                <a:cs typeface="Tahoma"/>
              </a:rPr>
              <a:t>PCA,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eigenvalues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represent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04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PC.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00338D"/>
              </a:buClr>
              <a:buFont typeface="Arial MT"/>
              <a:buChar char="•"/>
            </a:pP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338D"/>
              </a:buClr>
              <a:buFont typeface="Arial MT"/>
              <a:buChar char="•"/>
            </a:pPr>
            <a:endParaRPr sz="1600">
              <a:latin typeface="Tahoma"/>
              <a:cs typeface="Tahoma"/>
            </a:endParaRPr>
          </a:p>
          <a:p>
            <a:pPr marL="298450" marR="5080" indent="-286385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r>
              <a:rPr sz="1600" spc="140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principle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5" dirty="0">
                <a:solidFill>
                  <a:srgbClr val="00338D"/>
                </a:solidFill>
                <a:latin typeface="Tahoma"/>
                <a:cs typeface="Tahoma"/>
              </a:rPr>
              <a:t>linear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combination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all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variables, </a:t>
            </a:r>
            <a:r>
              <a:rPr sz="1600" spc="204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weighted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5" dirty="0">
                <a:solidFill>
                  <a:srgbClr val="00338D"/>
                </a:solidFill>
                <a:latin typeface="Tahoma"/>
                <a:cs typeface="Tahoma"/>
              </a:rPr>
              <a:t>by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represent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coordinates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the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corresponding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eigenvector.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00338D"/>
              </a:buClr>
              <a:buFont typeface="Arial MT"/>
              <a:buChar char="•"/>
            </a:pP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00338D"/>
              </a:buClr>
              <a:buFont typeface="Arial MT"/>
              <a:buChar char="•"/>
            </a:pPr>
            <a:endParaRPr sz="1600">
              <a:latin typeface="Tahoma"/>
              <a:cs typeface="Tahoma"/>
            </a:endParaRPr>
          </a:p>
          <a:p>
            <a:pPr marL="298450" marR="220345" indent="-286385">
              <a:lnSpc>
                <a:spcPct val="100000"/>
              </a:lnSpc>
              <a:buFont typeface="Arial MT"/>
              <a:buChar char="•"/>
              <a:tabLst>
                <a:tab pos="298450" algn="l"/>
              </a:tabLst>
            </a:pP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Choosing</a:t>
            </a:r>
            <a:r>
              <a:rPr sz="1600" spc="-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number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eigenvalues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hence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principle </a:t>
            </a:r>
            <a:r>
              <a:rPr sz="1600" spc="145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involves</a:t>
            </a:r>
            <a:r>
              <a:rPr sz="16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35" dirty="0">
                <a:solidFill>
                  <a:srgbClr val="00338D"/>
                </a:solidFill>
                <a:latin typeface="Tahoma"/>
                <a:cs typeface="Tahoma"/>
              </a:rPr>
              <a:t>balancing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40" dirty="0">
                <a:solidFill>
                  <a:srgbClr val="00338D"/>
                </a:solidFill>
                <a:latin typeface="Tahoma"/>
                <a:cs typeface="Tahoma"/>
              </a:rPr>
              <a:t>between</a:t>
            </a:r>
            <a:r>
              <a:rPr sz="1600" spc="4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small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number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that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still </a:t>
            </a:r>
            <a:r>
              <a:rPr sz="1600" spc="165" dirty="0">
                <a:solidFill>
                  <a:srgbClr val="00338D"/>
                </a:solidFill>
                <a:latin typeface="Tahoma"/>
                <a:cs typeface="Tahoma"/>
              </a:rPr>
              <a:t>account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most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variation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set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788829" y="6456787"/>
            <a:ext cx="156718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Take-</a:t>
            </a:r>
            <a:r>
              <a:rPr sz="1200" spc="105" dirty="0">
                <a:solidFill>
                  <a:srgbClr val="6D6C66"/>
                </a:solidFill>
                <a:latin typeface="Tahoma"/>
                <a:cs typeface="Tahoma"/>
              </a:rPr>
              <a:t>home</a:t>
            </a:r>
            <a:r>
              <a:rPr sz="1200" spc="6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70" dirty="0">
                <a:solidFill>
                  <a:srgbClr val="6D6C66"/>
                </a:solidFill>
                <a:latin typeface="Tahoma"/>
                <a:cs typeface="Tahoma"/>
              </a:rPr>
              <a:t>message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7411" y="602898"/>
            <a:ext cx="2289810" cy="54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00" dirty="0"/>
              <a:t>Homework</a:t>
            </a:r>
            <a:endParaRPr sz="3400"/>
          </a:p>
        </p:txBody>
      </p:sp>
      <p:sp>
        <p:nvSpPr>
          <p:cNvPr id="3" name="object 3"/>
          <p:cNvSpPr/>
          <p:nvPr/>
        </p:nvSpPr>
        <p:spPr>
          <a:xfrm>
            <a:off x="1259966" y="1387221"/>
            <a:ext cx="7128509" cy="4175125"/>
          </a:xfrm>
          <a:custGeom>
            <a:avLst/>
            <a:gdLst/>
            <a:ahLst/>
            <a:cxnLst/>
            <a:rect l="l" t="t" r="r" b="b"/>
            <a:pathLst>
              <a:path w="7128509" h="4175125">
                <a:moveTo>
                  <a:pt x="0" y="0"/>
                </a:moveTo>
                <a:lnTo>
                  <a:pt x="7128509" y="0"/>
                </a:lnTo>
                <a:lnTo>
                  <a:pt x="7128509" y="4174998"/>
                </a:lnTo>
                <a:lnTo>
                  <a:pt x="0" y="417499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96D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38371" y="1436107"/>
            <a:ext cx="6670675" cy="40690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7815" algn="l"/>
              </a:tabLst>
            </a:pP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Three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00338D"/>
                </a:solidFill>
                <a:latin typeface="Tahoma"/>
                <a:cs typeface="Tahoma"/>
              </a:rPr>
              <a:t>datasets: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spc="-30" dirty="0">
                <a:solidFill>
                  <a:srgbClr val="FF0000"/>
                </a:solidFill>
                <a:latin typeface="Tahoma"/>
                <a:cs typeface="Tahoma"/>
              </a:rPr>
              <a:t>Olympics88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employee</a:t>
            </a:r>
            <a:r>
              <a:rPr sz="1400" b="1" spc="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FF0000"/>
                </a:solidFill>
                <a:latin typeface="Tahoma"/>
                <a:cs typeface="Tahoma"/>
              </a:rPr>
              <a:t>data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,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5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b="1" spc="-25" dirty="0">
                <a:solidFill>
                  <a:srgbClr val="FF0000"/>
                </a:solidFill>
                <a:latin typeface="Tahoma"/>
                <a:cs typeface="Tahoma"/>
              </a:rPr>
              <a:t>credit</a:t>
            </a:r>
            <a:r>
              <a:rPr sz="1400" b="1" spc="2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b="1" spc="-10" dirty="0">
                <a:solidFill>
                  <a:srgbClr val="FF0000"/>
                </a:solidFill>
                <a:latin typeface="Tahoma"/>
                <a:cs typeface="Tahoma"/>
              </a:rPr>
              <a:t>risk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spc="150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75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these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5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4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sets,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run </a:t>
            </a:r>
            <a:r>
              <a:rPr sz="1400" spc="21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principle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25" dirty="0">
                <a:solidFill>
                  <a:srgbClr val="00338D"/>
                </a:solidFill>
                <a:latin typeface="Tahoma"/>
                <a:cs typeface="Tahoma"/>
              </a:rPr>
              <a:t>component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analysis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using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SPSS</a:t>
            </a:r>
            <a:endParaRPr sz="1400">
              <a:latin typeface="Tahoma"/>
              <a:cs typeface="Tahoma"/>
            </a:endParaRPr>
          </a:p>
          <a:p>
            <a:pPr marL="298450" indent="-28575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Use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output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answer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0" dirty="0">
                <a:solidFill>
                  <a:srgbClr val="00338D"/>
                </a:solidFill>
                <a:latin typeface="Tahoma"/>
                <a:cs typeface="Tahoma"/>
              </a:rPr>
              <a:t>following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questions:</a:t>
            </a:r>
            <a:endParaRPr sz="14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755650" algn="l"/>
              </a:tabLst>
            </a:pP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Describe</a:t>
            </a:r>
            <a:r>
              <a:rPr sz="1400" spc="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your</a:t>
            </a:r>
            <a:r>
              <a:rPr sz="1400" spc="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0" dirty="0">
                <a:solidFill>
                  <a:srgbClr val="00338D"/>
                </a:solidFill>
                <a:latin typeface="Tahoma"/>
                <a:cs typeface="Tahoma"/>
              </a:rPr>
              <a:t>data.</a:t>
            </a:r>
            <a:endParaRPr sz="14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755650" algn="l"/>
              </a:tabLst>
            </a:pPr>
            <a:r>
              <a:rPr sz="1400" spc="-155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75" dirty="0">
                <a:solidFill>
                  <a:srgbClr val="00338D"/>
                </a:solidFill>
                <a:latin typeface="Tahoma"/>
                <a:cs typeface="Tahoma"/>
              </a:rPr>
              <a:t>PCA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40" dirty="0">
                <a:solidFill>
                  <a:srgbClr val="00338D"/>
                </a:solidFill>
                <a:latin typeface="Tahoma"/>
                <a:cs typeface="Tahoma"/>
              </a:rPr>
              <a:t>an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45" dirty="0">
                <a:solidFill>
                  <a:srgbClr val="00338D"/>
                </a:solidFill>
                <a:latin typeface="Tahoma"/>
                <a:cs typeface="Tahoma"/>
              </a:rPr>
              <a:t>adequate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test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30" dirty="0">
                <a:solidFill>
                  <a:srgbClr val="00338D"/>
                </a:solidFill>
                <a:latin typeface="Tahoma"/>
                <a:cs typeface="Tahoma"/>
              </a:rPr>
              <a:t>run?</a:t>
            </a:r>
            <a:endParaRPr sz="14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755650" algn="l"/>
              </a:tabLst>
            </a:pP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How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10" dirty="0">
                <a:solidFill>
                  <a:srgbClr val="00338D"/>
                </a:solidFill>
                <a:latin typeface="Tahoma"/>
                <a:cs typeface="Tahoma"/>
              </a:rPr>
              <a:t>many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principle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components</a:t>
            </a:r>
            <a:r>
              <a:rPr sz="14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will</a:t>
            </a:r>
            <a:r>
              <a:rPr sz="14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you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extract</a:t>
            </a:r>
            <a:r>
              <a:rPr sz="14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from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your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40" dirty="0">
                <a:solidFill>
                  <a:srgbClr val="00338D"/>
                </a:solidFill>
                <a:latin typeface="Tahoma"/>
                <a:cs typeface="Tahoma"/>
              </a:rPr>
              <a:t>data?</a:t>
            </a:r>
            <a:endParaRPr sz="14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755650" algn="l"/>
              </a:tabLst>
            </a:pPr>
            <a:r>
              <a:rPr sz="1400" spc="-155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your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75" dirty="0">
                <a:solidFill>
                  <a:srgbClr val="00338D"/>
                </a:solidFill>
                <a:latin typeface="Tahoma"/>
                <a:cs typeface="Tahoma"/>
              </a:rPr>
              <a:t>PCA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25" dirty="0">
                <a:solidFill>
                  <a:srgbClr val="00338D"/>
                </a:solidFill>
                <a:latin typeface="Tahoma"/>
                <a:cs typeface="Tahoma"/>
              </a:rPr>
              <a:t>based</a:t>
            </a:r>
            <a:r>
              <a:rPr sz="14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14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correlation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or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25" dirty="0">
                <a:solidFill>
                  <a:srgbClr val="00338D"/>
                </a:solidFill>
                <a:latin typeface="Tahoma"/>
                <a:cs typeface="Tahoma"/>
              </a:rPr>
              <a:t>covariance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matrix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5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4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75" dirty="0">
                <a:solidFill>
                  <a:srgbClr val="00338D"/>
                </a:solidFill>
                <a:latin typeface="Tahoma"/>
                <a:cs typeface="Tahoma"/>
              </a:rPr>
              <a:t>why?</a:t>
            </a:r>
            <a:endParaRPr sz="1400">
              <a:latin typeface="Tahoma"/>
              <a:cs typeface="Tahoma"/>
            </a:endParaRPr>
          </a:p>
          <a:p>
            <a:pPr marL="755650" marR="31115" lvl="1" indent="-28575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755650" algn="l"/>
              </a:tabLst>
            </a:pP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Write</a:t>
            </a:r>
            <a:r>
              <a:rPr sz="14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equations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all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principle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30" dirty="0">
                <a:solidFill>
                  <a:srgbClr val="00338D"/>
                </a:solidFill>
                <a:latin typeface="Tahoma"/>
                <a:cs typeface="Tahoma"/>
              </a:rPr>
              <a:t>component?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Find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5" dirty="0">
                <a:solidFill>
                  <a:srgbClr val="00338D"/>
                </a:solidFill>
                <a:latin typeface="Tahoma"/>
                <a:cs typeface="Tahoma"/>
              </a:rPr>
              <a:t>variance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40" dirty="0">
                <a:solidFill>
                  <a:srgbClr val="00338D"/>
                </a:solidFill>
                <a:latin typeface="Tahoma"/>
                <a:cs typeface="Tahoma"/>
              </a:rPr>
              <a:t>of </a:t>
            </a:r>
            <a:r>
              <a:rPr sz="1400" spc="155" dirty="0">
                <a:solidFill>
                  <a:srgbClr val="00338D"/>
                </a:solidFill>
                <a:latin typeface="Tahoma"/>
                <a:cs typeface="Tahoma"/>
              </a:rPr>
              <a:t>each</a:t>
            </a:r>
            <a:endParaRPr sz="14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1000"/>
              </a:spcBef>
              <a:buFont typeface="Arial MT"/>
              <a:buChar char="•"/>
              <a:tabLst>
                <a:tab pos="755650" algn="l"/>
              </a:tabLst>
            </a:pP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Explain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10" dirty="0">
                <a:solidFill>
                  <a:srgbClr val="00338D"/>
                </a:solidFill>
                <a:latin typeface="Tahoma"/>
                <a:cs typeface="Tahoma"/>
              </a:rPr>
              <a:t>meaning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00338D"/>
                </a:solidFill>
                <a:latin typeface="Tahoma"/>
                <a:cs typeface="Tahoma"/>
              </a:rPr>
              <a:t>these</a:t>
            </a:r>
            <a:r>
              <a:rPr sz="14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65" dirty="0">
                <a:solidFill>
                  <a:srgbClr val="00338D"/>
                </a:solidFill>
                <a:latin typeface="Tahoma"/>
                <a:cs typeface="Tahoma"/>
              </a:rPr>
              <a:t>principle</a:t>
            </a:r>
            <a:r>
              <a:rPr sz="1400" spc="-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00" dirty="0">
                <a:solidFill>
                  <a:srgbClr val="00338D"/>
                </a:solidFill>
                <a:latin typeface="Tahoma"/>
                <a:cs typeface="Tahoma"/>
              </a:rPr>
              <a:t>components?</a:t>
            </a:r>
            <a:endParaRPr sz="1400">
              <a:latin typeface="Tahoma"/>
              <a:cs typeface="Tahoma"/>
            </a:endParaRPr>
          </a:p>
          <a:p>
            <a:pPr marL="755650" lvl="1" indent="-285750">
              <a:lnSpc>
                <a:spcPct val="100000"/>
              </a:lnSpc>
              <a:spcBef>
                <a:spcPts val="994"/>
              </a:spcBef>
              <a:buFont typeface="Arial MT"/>
              <a:buChar char="•"/>
              <a:tabLst>
                <a:tab pos="755650" algn="l"/>
              </a:tabLst>
            </a:pPr>
            <a:r>
              <a:rPr sz="1400" spc="9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4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0" dirty="0">
                <a:solidFill>
                  <a:srgbClr val="00338D"/>
                </a:solidFill>
                <a:latin typeface="Tahoma"/>
                <a:cs typeface="Tahoma"/>
              </a:rPr>
              <a:t>PCs</a:t>
            </a:r>
            <a:r>
              <a:rPr sz="14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95" dirty="0">
                <a:solidFill>
                  <a:srgbClr val="00338D"/>
                </a:solidFill>
                <a:latin typeface="Tahoma"/>
                <a:cs typeface="Tahoma"/>
              </a:rPr>
              <a:t>correlated?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55" dirty="0">
                <a:solidFill>
                  <a:srgbClr val="00338D"/>
                </a:solidFill>
                <a:latin typeface="Tahoma"/>
                <a:cs typeface="Tahoma"/>
              </a:rPr>
              <a:t>Normally</a:t>
            </a:r>
            <a:r>
              <a:rPr sz="14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45" dirty="0">
                <a:solidFill>
                  <a:srgbClr val="00338D"/>
                </a:solidFill>
                <a:latin typeface="Tahoma"/>
                <a:cs typeface="Tahoma"/>
              </a:rPr>
              <a:t>distributed?</a:t>
            </a:r>
            <a:endParaRPr sz="1400">
              <a:latin typeface="Tahoma"/>
              <a:cs typeface="Tahoma"/>
            </a:endParaRPr>
          </a:p>
          <a:p>
            <a:pPr marL="755650" marR="74295" lvl="1" indent="-285750">
              <a:lnSpc>
                <a:spcPct val="100000"/>
              </a:lnSpc>
              <a:spcBef>
                <a:spcPts val="1005"/>
              </a:spcBef>
              <a:buFont typeface="Arial MT"/>
              <a:buChar char="•"/>
              <a:tabLst>
                <a:tab pos="755650" algn="l"/>
              </a:tabLst>
            </a:pP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Run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45" dirty="0">
                <a:solidFill>
                  <a:srgbClr val="00338D"/>
                </a:solidFill>
                <a:latin typeface="Tahoma"/>
                <a:cs typeface="Tahoma"/>
              </a:rPr>
              <a:t>common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analysis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114" dirty="0">
                <a:solidFill>
                  <a:srgbClr val="00338D"/>
                </a:solidFill>
                <a:latin typeface="Tahoma"/>
                <a:cs typeface="Tahoma"/>
              </a:rPr>
              <a:t>on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338D"/>
                </a:solidFill>
                <a:latin typeface="Tahoma"/>
                <a:cs typeface="Tahoma"/>
              </a:rPr>
              <a:t>your </a:t>
            </a:r>
            <a:r>
              <a:rPr sz="1400" spc="150" dirty="0">
                <a:solidFill>
                  <a:srgbClr val="00338D"/>
                </a:solidFill>
                <a:latin typeface="Tahoma"/>
                <a:cs typeface="Tahoma"/>
              </a:rPr>
              <a:t>data?</a:t>
            </a:r>
            <a:r>
              <a:rPr sz="14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85" dirty="0">
                <a:solidFill>
                  <a:srgbClr val="00338D"/>
                </a:solidFill>
                <a:latin typeface="Tahoma"/>
                <a:cs typeface="Tahoma"/>
              </a:rPr>
              <a:t>How</a:t>
            </a:r>
            <a:r>
              <a:rPr sz="1400" spc="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7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400" spc="-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338D"/>
                </a:solidFill>
                <a:latin typeface="Tahoma"/>
                <a:cs typeface="Tahoma"/>
              </a:rPr>
              <a:t>this </a:t>
            </a:r>
            <a:r>
              <a:rPr sz="1400" spc="45" dirty="0">
                <a:solidFill>
                  <a:srgbClr val="00338D"/>
                </a:solidFill>
                <a:latin typeface="Tahoma"/>
                <a:cs typeface="Tahoma"/>
              </a:rPr>
              <a:t>different</a:t>
            </a:r>
            <a:r>
              <a:rPr sz="14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0338D"/>
                </a:solidFill>
                <a:latin typeface="Tahoma"/>
                <a:cs typeface="Tahoma"/>
              </a:rPr>
              <a:t>from </a:t>
            </a:r>
            <a:r>
              <a:rPr sz="1400" spc="150" dirty="0">
                <a:solidFill>
                  <a:srgbClr val="00338D"/>
                </a:solidFill>
                <a:latin typeface="Tahoma"/>
                <a:cs typeface="Tahoma"/>
              </a:rPr>
              <a:t>PCA?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40080" y="6456787"/>
            <a:ext cx="820419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50" dirty="0">
                <a:solidFill>
                  <a:srgbClr val="6D6C66"/>
                </a:solidFill>
                <a:latin typeface="Tahoma"/>
                <a:cs typeface="Tahoma"/>
              </a:rPr>
              <a:t>Homework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  <p:sp>
        <p:nvSpPr>
          <p:cNvPr id="5" name="object 5"/>
          <p:cNvSpPr txBox="1"/>
          <p:nvPr/>
        </p:nvSpPr>
        <p:spPr>
          <a:xfrm>
            <a:off x="1259966" y="5701665"/>
            <a:ext cx="7128509" cy="523875"/>
          </a:xfrm>
          <a:prstGeom prst="rect">
            <a:avLst/>
          </a:prstGeom>
          <a:ln w="12700">
            <a:solidFill>
              <a:srgbClr val="C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90805" marR="335280">
              <a:lnSpc>
                <a:spcPct val="100000"/>
              </a:lnSpc>
              <a:spcBef>
                <a:spcPts val="345"/>
              </a:spcBef>
            </a:pPr>
            <a:r>
              <a:rPr sz="1400" dirty="0">
                <a:solidFill>
                  <a:srgbClr val="FF0000"/>
                </a:solidFill>
                <a:latin typeface="Tahoma"/>
                <a:cs typeface="Tahoma"/>
              </a:rPr>
              <a:t>ALL</a:t>
            </a:r>
            <a:r>
              <a:rPr sz="1400" spc="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0000"/>
                </a:solidFill>
                <a:latin typeface="Tahoma"/>
                <a:cs typeface="Tahoma"/>
              </a:rPr>
              <a:t>ANSWERS</a:t>
            </a:r>
            <a:r>
              <a:rPr sz="1400" spc="5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0000"/>
                </a:solidFill>
                <a:latin typeface="Tahoma"/>
                <a:cs typeface="Tahoma"/>
              </a:rPr>
              <a:t>SHOULD</a:t>
            </a:r>
            <a:r>
              <a:rPr sz="1400" spc="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Tahoma"/>
                <a:cs typeface="Tahoma"/>
              </a:rPr>
              <a:t>BE</a:t>
            </a:r>
            <a:r>
              <a:rPr sz="1400" spc="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-75" dirty="0">
                <a:solidFill>
                  <a:srgbClr val="FF0000"/>
                </a:solidFill>
                <a:latin typeface="Tahoma"/>
                <a:cs typeface="Tahoma"/>
              </a:rPr>
              <a:t>JUSTIFIED</a:t>
            </a:r>
            <a:r>
              <a:rPr sz="140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-100" dirty="0">
                <a:solidFill>
                  <a:srgbClr val="FF0000"/>
                </a:solidFill>
                <a:latin typeface="Tahoma"/>
                <a:cs typeface="Tahoma"/>
              </a:rPr>
              <a:t>WITH</a:t>
            </a:r>
            <a:r>
              <a:rPr sz="1400" spc="45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0000"/>
                </a:solidFill>
                <a:latin typeface="Tahoma"/>
                <a:cs typeface="Tahoma"/>
              </a:rPr>
              <a:t>APPROPRIATE</a:t>
            </a:r>
            <a:r>
              <a:rPr sz="1400" spc="2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-125" dirty="0">
                <a:solidFill>
                  <a:srgbClr val="FF0000"/>
                </a:solidFill>
                <a:latin typeface="Tahoma"/>
                <a:cs typeface="Tahoma"/>
              </a:rPr>
              <a:t>TESTS,</a:t>
            </a:r>
            <a:r>
              <a:rPr sz="1400" spc="3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60" dirty="0">
                <a:solidFill>
                  <a:srgbClr val="FF0000"/>
                </a:solidFill>
                <a:latin typeface="Tahoma"/>
                <a:cs typeface="Tahoma"/>
              </a:rPr>
              <a:t>GRAPHS</a:t>
            </a:r>
            <a:r>
              <a:rPr sz="1400" spc="40" dirty="0">
                <a:solidFill>
                  <a:srgbClr val="FF0000"/>
                </a:solidFill>
                <a:latin typeface="Tahoma"/>
                <a:cs typeface="Tahoma"/>
              </a:rPr>
              <a:t> </a:t>
            </a:r>
            <a:r>
              <a:rPr sz="1400" spc="95" dirty="0">
                <a:solidFill>
                  <a:srgbClr val="FF0000"/>
                </a:solidFill>
                <a:latin typeface="Tahoma"/>
                <a:cs typeface="Tahoma"/>
              </a:rPr>
              <a:t>AND/OR </a:t>
            </a:r>
            <a:r>
              <a:rPr sz="1400" spc="-10" dirty="0">
                <a:solidFill>
                  <a:srgbClr val="FF0000"/>
                </a:solidFill>
                <a:latin typeface="Tahoma"/>
                <a:cs typeface="Tahoma"/>
              </a:rPr>
              <a:t>TABLES.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24428" rIns="0" bIns="0" rtlCol="0">
            <a:spAutoFit/>
          </a:bodyPr>
          <a:lstStyle/>
          <a:p>
            <a:pPr marL="192405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Stage</a:t>
            </a:r>
            <a:r>
              <a:rPr spc="-210" dirty="0"/>
              <a:t> </a:t>
            </a:r>
            <a:r>
              <a:rPr spc="-335" dirty="0"/>
              <a:t>6:</a:t>
            </a:r>
            <a:r>
              <a:rPr spc="-50" dirty="0"/>
              <a:t> </a:t>
            </a:r>
            <a:r>
              <a:rPr spc="-45" dirty="0"/>
              <a:t>Validation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64312" y="6456787"/>
            <a:ext cx="1615440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709242" y="1843219"/>
            <a:ext cx="57429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0665" algn="l"/>
              </a:tabLst>
            </a:pP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Confirmatory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Perspective:</a:t>
            </a:r>
            <a:r>
              <a:rPr sz="1600" spc="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Structural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Equation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Modelling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9242" y="2875729"/>
            <a:ext cx="39103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0665" algn="l"/>
              </a:tabLst>
            </a:pP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Assessing</a:t>
            </a:r>
            <a:r>
              <a:rPr sz="16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40" dirty="0">
                <a:solidFill>
                  <a:srgbClr val="7AA62B"/>
                </a:solidFill>
                <a:latin typeface="Tahoma"/>
                <a:cs typeface="Tahoma"/>
              </a:rPr>
              <a:t>Factor</a:t>
            </a:r>
            <a:r>
              <a:rPr sz="1800" b="1" spc="5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114" dirty="0">
                <a:solidFill>
                  <a:srgbClr val="7AA62B"/>
                </a:solidFill>
                <a:latin typeface="Tahoma"/>
                <a:cs typeface="Tahoma"/>
              </a:rPr>
              <a:t>Structure</a:t>
            </a:r>
            <a:r>
              <a:rPr sz="1800" b="1" spc="4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60" dirty="0">
                <a:solidFill>
                  <a:srgbClr val="7AA62B"/>
                </a:solidFill>
                <a:latin typeface="Tahoma"/>
                <a:cs typeface="Tahoma"/>
              </a:rPr>
              <a:t>Stability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9242" y="3942529"/>
            <a:ext cx="39319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0665" algn="l"/>
              </a:tabLst>
            </a:pP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Detecting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105" dirty="0">
                <a:solidFill>
                  <a:srgbClr val="7AA62B"/>
                </a:solidFill>
                <a:latin typeface="Tahoma"/>
                <a:cs typeface="Tahoma"/>
              </a:rPr>
              <a:t>Influential</a:t>
            </a:r>
            <a:r>
              <a:rPr sz="1800" b="1" spc="-2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800" b="1" spc="-35" dirty="0">
                <a:solidFill>
                  <a:srgbClr val="7AA62B"/>
                </a:solidFill>
                <a:latin typeface="Tahoma"/>
                <a:cs typeface="Tahoma"/>
              </a:rPr>
              <a:t>Observations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.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42" y="108966"/>
            <a:ext cx="1893569" cy="601217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698230" y="6416040"/>
            <a:ext cx="303530" cy="302260"/>
          </a:xfrm>
          <a:custGeom>
            <a:avLst/>
            <a:gdLst/>
            <a:ahLst/>
            <a:cxnLst/>
            <a:rect l="l" t="t" r="r" b="b"/>
            <a:pathLst>
              <a:path w="303529" h="302259">
                <a:moveTo>
                  <a:pt x="151638" y="0"/>
                </a:moveTo>
                <a:lnTo>
                  <a:pt x="103710" y="7691"/>
                </a:lnTo>
                <a:lnTo>
                  <a:pt x="62084" y="29110"/>
                </a:lnTo>
                <a:lnTo>
                  <a:pt x="29258" y="61771"/>
                </a:lnTo>
                <a:lnTo>
                  <a:pt x="7730" y="103188"/>
                </a:lnTo>
                <a:lnTo>
                  <a:pt x="0" y="150876"/>
                </a:lnTo>
                <a:lnTo>
                  <a:pt x="7730" y="198563"/>
                </a:lnTo>
                <a:lnTo>
                  <a:pt x="29258" y="239980"/>
                </a:lnTo>
                <a:lnTo>
                  <a:pt x="62084" y="272641"/>
                </a:lnTo>
                <a:lnTo>
                  <a:pt x="103710" y="294060"/>
                </a:lnTo>
                <a:lnTo>
                  <a:pt x="151638" y="301752"/>
                </a:lnTo>
                <a:lnTo>
                  <a:pt x="199565" y="294060"/>
                </a:lnTo>
                <a:lnTo>
                  <a:pt x="241191" y="272641"/>
                </a:lnTo>
                <a:lnTo>
                  <a:pt x="274017" y="239980"/>
                </a:lnTo>
                <a:lnTo>
                  <a:pt x="295545" y="198563"/>
                </a:lnTo>
                <a:lnTo>
                  <a:pt x="303276" y="150876"/>
                </a:lnTo>
                <a:lnTo>
                  <a:pt x="295545" y="103188"/>
                </a:lnTo>
                <a:lnTo>
                  <a:pt x="274017" y="61771"/>
                </a:lnTo>
                <a:lnTo>
                  <a:pt x="241191" y="29110"/>
                </a:lnTo>
                <a:lnTo>
                  <a:pt x="199565" y="7691"/>
                </a:lnTo>
                <a:lnTo>
                  <a:pt x="151638" y="0"/>
                </a:lnTo>
                <a:close/>
              </a:path>
            </a:pathLst>
          </a:custGeom>
          <a:solidFill>
            <a:srgbClr val="5AA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83970" y="6480588"/>
            <a:ext cx="123189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FFFFFF"/>
                </a:solidFill>
                <a:latin typeface="PMingLiU-ExtB"/>
                <a:cs typeface="PMingLiU-ExtB"/>
              </a:rPr>
              <a:t>56</a:t>
            </a:r>
            <a:endParaRPr sz="800">
              <a:latin typeface="PMingLiU-ExtB"/>
              <a:cs typeface="PMingLiU-ExtB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0"/>
            <a:ext cx="9132570" cy="6858000"/>
            <a:chOff x="0" y="0"/>
            <a:chExt cx="9132570" cy="68580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40" y="89916"/>
              <a:ext cx="1117853" cy="10347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32569" cy="68579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6E0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98230" y="6416040"/>
            <a:ext cx="303530" cy="302260"/>
          </a:xfrm>
          <a:custGeom>
            <a:avLst/>
            <a:gdLst/>
            <a:ahLst/>
            <a:cxnLst/>
            <a:rect l="l" t="t" r="r" b="b"/>
            <a:pathLst>
              <a:path w="303529" h="302259">
                <a:moveTo>
                  <a:pt x="151638" y="0"/>
                </a:moveTo>
                <a:lnTo>
                  <a:pt x="103710" y="7691"/>
                </a:lnTo>
                <a:lnTo>
                  <a:pt x="62084" y="29110"/>
                </a:lnTo>
                <a:lnTo>
                  <a:pt x="29258" y="61771"/>
                </a:lnTo>
                <a:lnTo>
                  <a:pt x="7730" y="103188"/>
                </a:lnTo>
                <a:lnTo>
                  <a:pt x="0" y="150876"/>
                </a:lnTo>
                <a:lnTo>
                  <a:pt x="7730" y="198563"/>
                </a:lnTo>
                <a:lnTo>
                  <a:pt x="29258" y="239980"/>
                </a:lnTo>
                <a:lnTo>
                  <a:pt x="62084" y="272641"/>
                </a:lnTo>
                <a:lnTo>
                  <a:pt x="103710" y="294060"/>
                </a:lnTo>
                <a:lnTo>
                  <a:pt x="151638" y="301752"/>
                </a:lnTo>
                <a:lnTo>
                  <a:pt x="199565" y="294060"/>
                </a:lnTo>
                <a:lnTo>
                  <a:pt x="241191" y="272641"/>
                </a:lnTo>
                <a:lnTo>
                  <a:pt x="274017" y="239980"/>
                </a:lnTo>
                <a:lnTo>
                  <a:pt x="295545" y="198563"/>
                </a:lnTo>
                <a:lnTo>
                  <a:pt x="303276" y="150876"/>
                </a:lnTo>
                <a:lnTo>
                  <a:pt x="295545" y="103188"/>
                </a:lnTo>
                <a:lnTo>
                  <a:pt x="274017" y="61771"/>
                </a:lnTo>
                <a:lnTo>
                  <a:pt x="241191" y="29110"/>
                </a:lnTo>
                <a:lnTo>
                  <a:pt x="199565" y="7691"/>
                </a:lnTo>
                <a:lnTo>
                  <a:pt x="151638" y="0"/>
                </a:lnTo>
                <a:close/>
              </a:path>
            </a:pathLst>
          </a:custGeom>
          <a:solidFill>
            <a:srgbClr val="5AAB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83970" y="6480588"/>
            <a:ext cx="123189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FFFFFF"/>
                </a:solidFill>
                <a:latin typeface="PMingLiU-ExtB"/>
                <a:cs typeface="PMingLiU-ExtB"/>
              </a:rPr>
              <a:t>57</a:t>
            </a:r>
            <a:endParaRPr sz="800">
              <a:latin typeface="PMingLiU-ExtB"/>
              <a:cs typeface="PMingLiU-ExtB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42" y="108966"/>
            <a:ext cx="1893569" cy="60121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6438" rIns="0" bIns="0" rtlCol="0">
            <a:spAutoFit/>
          </a:bodyPr>
          <a:lstStyle/>
          <a:p>
            <a:pPr marL="286385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References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764312" y="6457680"/>
            <a:ext cx="16154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Hands-</a:t>
            </a:r>
            <a:r>
              <a:rPr sz="1200" spc="90" dirty="0">
                <a:solidFill>
                  <a:srgbClr val="6D6C66"/>
                </a:solidFill>
                <a:latin typeface="Tahoma"/>
                <a:cs typeface="Tahoma"/>
              </a:rPr>
              <a:t>on</a:t>
            </a:r>
            <a:r>
              <a:rPr sz="1200" spc="1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25" dirty="0">
                <a:solidFill>
                  <a:srgbClr val="6D6C66"/>
                </a:solidFill>
                <a:latin typeface="Tahoma"/>
                <a:cs typeface="Tahoma"/>
              </a:rPr>
              <a:t>Case</a:t>
            </a:r>
            <a:r>
              <a:rPr sz="1200" spc="7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Study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24322" y="1904211"/>
            <a:ext cx="6054725" cy="3344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393065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Joseph,</a:t>
            </a:r>
            <a:r>
              <a:rPr sz="16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F.</a:t>
            </a:r>
            <a:r>
              <a:rPr sz="16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Hair</a:t>
            </a:r>
            <a:r>
              <a:rPr sz="16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Jr,</a:t>
            </a:r>
            <a:r>
              <a:rPr sz="1600" spc="-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William</a:t>
            </a:r>
            <a:r>
              <a:rPr sz="16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C.</a:t>
            </a:r>
            <a:r>
              <a:rPr sz="16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Black,</a:t>
            </a:r>
            <a:r>
              <a:rPr sz="16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Barry</a:t>
            </a:r>
            <a:r>
              <a:rPr sz="1600" spc="-1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J.</a:t>
            </a:r>
            <a:r>
              <a:rPr sz="1600" spc="-1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Babin</a:t>
            </a:r>
            <a:r>
              <a:rPr sz="1600" spc="-2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&amp;</a:t>
            </a:r>
            <a:r>
              <a:rPr sz="1600" spc="-2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Ralph</a:t>
            </a:r>
            <a:r>
              <a:rPr sz="16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7E7E7E"/>
                </a:solidFill>
                <a:latin typeface="Arial MT"/>
                <a:cs typeface="Arial MT"/>
              </a:rPr>
              <a:t>E.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Anderson.</a:t>
            </a:r>
            <a:r>
              <a:rPr sz="16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Multivariate</a:t>
            </a:r>
            <a:r>
              <a:rPr sz="1600" spc="-3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Data</a:t>
            </a:r>
            <a:r>
              <a:rPr sz="16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Analysis.</a:t>
            </a:r>
            <a:r>
              <a:rPr sz="1600" spc="-4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Pearson.</a:t>
            </a:r>
            <a:r>
              <a:rPr sz="16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7</a:t>
            </a:r>
            <a:r>
              <a:rPr sz="1575" baseline="26455" dirty="0">
                <a:solidFill>
                  <a:srgbClr val="7E7E7E"/>
                </a:solidFill>
                <a:latin typeface="Arial MT"/>
                <a:cs typeface="Arial MT"/>
              </a:rPr>
              <a:t>th</a:t>
            </a:r>
            <a:r>
              <a:rPr sz="1575" spc="179" baseline="2645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7E7E7E"/>
                </a:solidFill>
                <a:latin typeface="Arial MT"/>
                <a:cs typeface="Arial MT"/>
              </a:rPr>
              <a:t>edition.</a:t>
            </a:r>
            <a:endParaRPr sz="1600">
              <a:latin typeface="Arial MT"/>
              <a:cs typeface="Arial MT"/>
            </a:endParaRPr>
          </a:p>
          <a:p>
            <a:pPr marL="50800">
              <a:lnSpc>
                <a:spcPct val="100000"/>
              </a:lnSpc>
              <a:spcBef>
                <a:spcPts val="5"/>
              </a:spcBef>
            </a:pPr>
            <a:r>
              <a:rPr sz="1600" dirty="0">
                <a:solidFill>
                  <a:srgbClr val="7E7E7E"/>
                </a:solidFill>
                <a:latin typeface="Arial MT"/>
                <a:cs typeface="Arial MT"/>
              </a:rPr>
              <a:t>Chapter</a:t>
            </a:r>
            <a:r>
              <a:rPr sz="1600" spc="-35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7E7E7E"/>
                </a:solidFill>
                <a:latin typeface="Arial MT"/>
                <a:cs typeface="Arial MT"/>
              </a:rPr>
              <a:t>4.</a:t>
            </a:r>
            <a:endParaRPr sz="1600">
              <a:latin typeface="Arial MT"/>
              <a:cs typeface="Arial MT"/>
            </a:endParaRPr>
          </a:p>
          <a:p>
            <a:pPr marL="50800" marR="43180">
              <a:lnSpc>
                <a:spcPct val="100000"/>
              </a:lnSpc>
              <a:spcBef>
                <a:spcPts val="1010"/>
              </a:spcBef>
            </a:pPr>
            <a:r>
              <a:rPr sz="1600" u="sng" spc="55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3"/>
              </a:rPr>
              <a:t>https://georgemdallas.wordpress.com/2013/10/30/principal-</a:t>
            </a:r>
            <a:r>
              <a:rPr sz="1600" spc="55" dirty="0">
                <a:solidFill>
                  <a:srgbClr val="7AA62B"/>
                </a:solidFill>
                <a:latin typeface="Tahoma"/>
                <a:cs typeface="Tahoma"/>
                <a:hlinkClick r:id="rId3"/>
              </a:rPr>
              <a:t> </a:t>
            </a:r>
            <a:r>
              <a:rPr sz="1600" u="sng" spc="125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3"/>
              </a:rPr>
              <a:t>component-</a:t>
            </a:r>
            <a:r>
              <a:rPr sz="1600" u="sng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3"/>
              </a:rPr>
              <a:t>analysis-</a:t>
            </a:r>
            <a:r>
              <a:rPr sz="1600" u="sng" spc="-35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3"/>
              </a:rPr>
              <a:t>4-</a:t>
            </a:r>
            <a:r>
              <a:rPr sz="1600" u="sng" spc="65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3"/>
              </a:rPr>
              <a:t>dummies-</a:t>
            </a:r>
            <a:r>
              <a:rPr sz="1600" u="sng" spc="80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3"/>
              </a:rPr>
              <a:t>eigenvectors-</a:t>
            </a:r>
            <a:r>
              <a:rPr sz="1600" u="sng" spc="70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3"/>
              </a:rPr>
              <a:t>eigenvalues-</a:t>
            </a:r>
            <a:r>
              <a:rPr sz="1600" spc="70" dirty="0">
                <a:solidFill>
                  <a:srgbClr val="7AA62B"/>
                </a:solidFill>
                <a:latin typeface="Tahoma"/>
                <a:cs typeface="Tahoma"/>
                <a:hlinkClick r:id="rId3"/>
              </a:rPr>
              <a:t> </a:t>
            </a:r>
            <a:r>
              <a:rPr sz="1600" u="sng" spc="120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3"/>
              </a:rPr>
              <a:t>and-</a:t>
            </a:r>
            <a:r>
              <a:rPr sz="1600" u="sng" spc="60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3"/>
              </a:rPr>
              <a:t>dimension-</a:t>
            </a:r>
            <a:r>
              <a:rPr sz="1600" u="sng" spc="85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3"/>
              </a:rPr>
              <a:t>reduction/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</a:pPr>
            <a:r>
              <a:rPr sz="1600" dirty="0">
                <a:solidFill>
                  <a:srgbClr val="7AA62B"/>
                </a:solidFill>
                <a:latin typeface="Tahoma"/>
                <a:cs typeface="Tahoma"/>
              </a:rPr>
              <a:t>IBM</a:t>
            </a:r>
            <a:r>
              <a:rPr sz="1600" spc="-1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spc="-55" dirty="0">
                <a:solidFill>
                  <a:srgbClr val="7AA62B"/>
                </a:solidFill>
                <a:latin typeface="Tahoma"/>
                <a:cs typeface="Tahoma"/>
              </a:rPr>
              <a:t>SPSS</a:t>
            </a:r>
            <a:r>
              <a:rPr sz="1600" spc="-1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7AA62B"/>
                </a:solidFill>
                <a:latin typeface="Tahoma"/>
                <a:cs typeface="Tahoma"/>
              </a:rPr>
              <a:t>Statistics</a:t>
            </a:r>
            <a:r>
              <a:rPr sz="1600" spc="-2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7AA62B"/>
                </a:solidFill>
                <a:latin typeface="Tahoma"/>
                <a:cs typeface="Tahoma"/>
              </a:rPr>
              <a:t>help</a:t>
            </a: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6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>
              <a:latin typeface="Tahoma"/>
              <a:cs typeface="Tahoma"/>
            </a:endParaRPr>
          </a:p>
          <a:p>
            <a:pPr marL="50800" marR="48260">
              <a:lnSpc>
                <a:spcPct val="100000"/>
              </a:lnSpc>
            </a:pPr>
            <a:r>
              <a:rPr sz="1600" u="sng" spc="70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4"/>
              </a:rPr>
              <a:t>http://psych.colorado.edu/~carey/courses/psyc7291/classd</a:t>
            </a:r>
            <a:r>
              <a:rPr sz="1600" spc="70" dirty="0">
                <a:solidFill>
                  <a:srgbClr val="7AA62B"/>
                </a:solidFill>
                <a:latin typeface="Tahoma"/>
                <a:cs typeface="Tahoma"/>
                <a:hlinkClick r:id="rId4"/>
              </a:rPr>
              <a:t> </a:t>
            </a:r>
            <a:r>
              <a:rPr sz="1600" u="sng" spc="50" dirty="0">
                <a:solidFill>
                  <a:srgbClr val="7AA62B"/>
                </a:solidFill>
                <a:uFill>
                  <a:solidFill>
                    <a:srgbClr val="7AA62B"/>
                  </a:solidFill>
                </a:uFill>
                <a:latin typeface="Tahoma"/>
                <a:cs typeface="Tahoma"/>
                <a:hlinkClick r:id="rId4"/>
              </a:rPr>
              <a:t>atasets.htm</a:t>
            </a:r>
            <a:endParaRPr sz="1600">
              <a:latin typeface="Tahoma"/>
              <a:cs typeface="Tahoma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7868" y="2948178"/>
            <a:ext cx="1636775" cy="126720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29798" y="6457680"/>
            <a:ext cx="6464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D6C66"/>
                </a:solidFill>
                <a:latin typeface="Tahoma"/>
                <a:cs typeface="Tahoma"/>
              </a:rPr>
              <a:t>Fall</a:t>
            </a:r>
            <a:r>
              <a:rPr sz="1200" spc="3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6D6C66"/>
                </a:solidFill>
                <a:latin typeface="Tahoma"/>
                <a:cs typeface="Tahoma"/>
              </a:rPr>
              <a:t>2019</a:t>
            </a:r>
            <a:endParaRPr sz="1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308" y="1525806"/>
            <a:ext cx="3836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Exploratory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factor</a:t>
            </a:r>
            <a:r>
              <a:rPr sz="1600" spc="1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analysis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800" b="1" spc="-20" dirty="0">
                <a:solidFill>
                  <a:srgbClr val="00338D"/>
                </a:solidFill>
                <a:latin typeface="Tahoma"/>
                <a:cs typeface="Tahoma"/>
              </a:rPr>
              <a:t>objectives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: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762307" y="2064539"/>
            <a:ext cx="25444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  <a:tab pos="922655" algn="l"/>
              </a:tabLst>
            </a:pPr>
            <a:r>
              <a:rPr sz="1800" b="1" spc="-2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800" b="1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800" b="1" spc="-65" dirty="0">
                <a:solidFill>
                  <a:srgbClr val="00338D"/>
                </a:solidFill>
                <a:latin typeface="Tahoma"/>
                <a:cs typeface="Tahoma"/>
              </a:rPr>
              <a:t>summarization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3994" y="2089685"/>
            <a:ext cx="47980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0845" algn="l"/>
                <a:tab pos="1249045" algn="l"/>
                <a:tab pos="2421890" algn="l"/>
                <a:tab pos="3644265" algn="l"/>
                <a:tab pos="4236720" algn="l"/>
              </a:tabLst>
            </a:pPr>
            <a:r>
              <a:rPr sz="1600" b="1" spc="-405" dirty="0">
                <a:solidFill>
                  <a:srgbClr val="00338D"/>
                </a:solidFill>
                <a:latin typeface="Tahoma"/>
                <a:cs typeface="Tahoma"/>
              </a:rPr>
              <a:t>=</a:t>
            </a: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derives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underlying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dimensions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600" spc="45" dirty="0">
                <a:solidFill>
                  <a:srgbClr val="00338D"/>
                </a:solidFill>
                <a:latin typeface="Tahoma"/>
                <a:cs typeface="Tahoma"/>
              </a:rPr>
              <a:t>that,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when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973" y="2345224"/>
            <a:ext cx="73907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interpreted</a:t>
            </a: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5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understood,</a:t>
            </a:r>
            <a:r>
              <a:rPr sz="16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describe</a:t>
            </a:r>
            <a:r>
              <a:rPr sz="1600" spc="2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7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1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250" dirty="0">
                <a:solidFill>
                  <a:srgbClr val="00338D"/>
                </a:solidFill>
                <a:latin typeface="Tahoma"/>
                <a:cs typeface="Tahoma"/>
              </a:rPr>
              <a:t>a</a:t>
            </a:r>
            <a:r>
              <a:rPr sz="1600" spc="1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7AA62B"/>
                </a:solidFill>
                <a:latin typeface="Tahoma"/>
                <a:cs typeface="Tahoma"/>
              </a:rPr>
              <a:t>much</a:t>
            </a:r>
            <a:r>
              <a:rPr sz="1600" b="1" spc="5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spc="-40" dirty="0">
                <a:solidFill>
                  <a:srgbClr val="7AA62B"/>
                </a:solidFill>
                <a:latin typeface="Tahoma"/>
                <a:cs typeface="Tahoma"/>
              </a:rPr>
              <a:t>smaller</a:t>
            </a:r>
            <a:r>
              <a:rPr sz="1600" b="1" spc="5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7AA62B"/>
                </a:solidFill>
                <a:latin typeface="Tahoma"/>
                <a:cs typeface="Tahoma"/>
              </a:rPr>
              <a:t>number </a:t>
            </a:r>
            <a:r>
              <a:rPr sz="1600" b="1" spc="-30" dirty="0">
                <a:solidFill>
                  <a:srgbClr val="7AA62B"/>
                </a:solidFill>
                <a:latin typeface="Tahoma"/>
                <a:cs typeface="Tahoma"/>
              </a:rPr>
              <a:t>of</a:t>
            </a:r>
            <a:r>
              <a:rPr sz="1600" b="1" spc="-1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7AA62B"/>
                </a:solidFill>
                <a:latin typeface="Tahoma"/>
                <a:cs typeface="Tahoma"/>
              </a:rPr>
              <a:t>concepts</a:t>
            </a:r>
            <a:r>
              <a:rPr sz="1600" b="1" spc="-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than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original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individual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variables.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2307" y="3872765"/>
            <a:ext cx="1986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Wingdings"/>
              <a:buChar char=""/>
              <a:tabLst>
                <a:tab pos="241300" algn="l"/>
                <a:tab pos="913765" algn="l"/>
              </a:tabLst>
            </a:pPr>
            <a:r>
              <a:rPr sz="1800" b="1" spc="-2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800" b="1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800" b="1" spc="-35" dirty="0">
                <a:solidFill>
                  <a:srgbClr val="00338D"/>
                </a:solidFill>
                <a:latin typeface="Tahoma"/>
                <a:cs typeface="Tahoma"/>
              </a:rPr>
              <a:t>reduction</a:t>
            </a:r>
            <a:endParaRPr sz="18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06397" y="3897912"/>
            <a:ext cx="537464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1160" algn="l"/>
                <a:tab pos="1292225" algn="l"/>
                <a:tab pos="1744980" algn="l"/>
                <a:tab pos="2630805" algn="l"/>
                <a:tab pos="2955290" algn="l"/>
                <a:tab pos="3569335" algn="l"/>
                <a:tab pos="5113020" algn="l"/>
              </a:tabLst>
            </a:pPr>
            <a:r>
              <a:rPr sz="1600" b="1" spc="-405" dirty="0">
                <a:solidFill>
                  <a:srgbClr val="00338D"/>
                </a:solidFill>
                <a:latin typeface="Tahoma"/>
                <a:cs typeface="Tahoma"/>
              </a:rPr>
              <a:t>=</a:t>
            </a:r>
            <a:r>
              <a:rPr sz="1600" b="1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extends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process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600" spc="4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data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600" spc="45" dirty="0">
                <a:solidFill>
                  <a:srgbClr val="00338D"/>
                </a:solidFill>
                <a:latin typeface="Tahoma"/>
                <a:cs typeface="Tahoma"/>
              </a:rPr>
              <a:t>summarization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	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by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982" y="4153450"/>
            <a:ext cx="739076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600" spc="70" dirty="0">
                <a:solidFill>
                  <a:srgbClr val="00338D"/>
                </a:solidFill>
                <a:latin typeface="Tahoma"/>
                <a:cs typeface="Tahoma"/>
              </a:rPr>
              <a:t>deriving</a:t>
            </a:r>
            <a:r>
              <a:rPr sz="1600" spc="1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65" dirty="0">
                <a:solidFill>
                  <a:srgbClr val="00338D"/>
                </a:solidFill>
                <a:latin typeface="Tahoma"/>
                <a:cs typeface="Tahoma"/>
              </a:rPr>
              <a:t>an</a:t>
            </a:r>
            <a:r>
              <a:rPr sz="1600" spc="18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7AA62B"/>
                </a:solidFill>
                <a:latin typeface="Tahoma"/>
                <a:cs typeface="Tahoma"/>
              </a:rPr>
              <a:t>empirical</a:t>
            </a:r>
            <a:r>
              <a:rPr sz="1600" b="1" spc="22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7AA62B"/>
                </a:solidFill>
                <a:latin typeface="Tahoma"/>
                <a:cs typeface="Tahoma"/>
              </a:rPr>
              <a:t>value</a:t>
            </a:r>
            <a:r>
              <a:rPr sz="1600" b="1" spc="22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rgbClr val="7AA62B"/>
                </a:solidFill>
                <a:latin typeface="Tahoma"/>
                <a:cs typeface="Tahoma"/>
              </a:rPr>
              <a:t>(factor</a:t>
            </a:r>
            <a:r>
              <a:rPr sz="1600" b="1" spc="22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7AA62B"/>
                </a:solidFill>
                <a:latin typeface="Tahoma"/>
                <a:cs typeface="Tahoma"/>
              </a:rPr>
              <a:t>score</a:t>
            </a:r>
            <a:r>
              <a:rPr sz="1600" b="1" spc="22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7AA62B"/>
                </a:solidFill>
                <a:latin typeface="Tahoma"/>
                <a:cs typeface="Tahoma"/>
              </a:rPr>
              <a:t>or</a:t>
            </a:r>
            <a:r>
              <a:rPr sz="1600" b="1" spc="21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7AA62B"/>
                </a:solidFill>
                <a:latin typeface="Tahoma"/>
                <a:cs typeface="Tahoma"/>
              </a:rPr>
              <a:t>summated</a:t>
            </a:r>
            <a:r>
              <a:rPr sz="1600" b="1" spc="22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7AA62B"/>
                </a:solidFill>
                <a:latin typeface="Tahoma"/>
                <a:cs typeface="Tahoma"/>
              </a:rPr>
              <a:t>scale)</a:t>
            </a:r>
            <a:r>
              <a:rPr sz="1600" b="1" spc="22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19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80" dirty="0">
                <a:solidFill>
                  <a:srgbClr val="00338D"/>
                </a:solidFill>
                <a:latin typeface="Tahoma"/>
                <a:cs typeface="Tahoma"/>
              </a:rPr>
              <a:t>each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dimension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(factor)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80" dirty="0">
                <a:solidFill>
                  <a:srgbClr val="00338D"/>
                </a:solidFill>
                <a:latin typeface="Tahoma"/>
                <a:cs typeface="Tahoma"/>
              </a:rPr>
              <a:t>and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then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b="1" spc="-110" dirty="0">
                <a:solidFill>
                  <a:srgbClr val="7AA62B"/>
                </a:solidFill>
                <a:latin typeface="Tahoma"/>
                <a:cs typeface="Tahoma"/>
              </a:rPr>
              <a:t>substituting</a:t>
            </a:r>
            <a:r>
              <a:rPr sz="1600" b="1" spc="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this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value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for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original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45" dirty="0">
                <a:solidFill>
                  <a:srgbClr val="00338D"/>
                </a:solidFill>
                <a:latin typeface="Tahoma"/>
                <a:cs typeface="Tahoma"/>
              </a:rPr>
              <a:t>values.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64947" y="674292"/>
            <a:ext cx="26860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5" dirty="0"/>
              <a:t>Introduction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7149" y="674292"/>
            <a:ext cx="2501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60" dirty="0"/>
              <a:t>Illustration</a:t>
            </a:r>
            <a:r>
              <a:rPr sz="3600" spc="-50" dirty="0"/>
              <a:t> </a:t>
            </a:r>
            <a:r>
              <a:rPr sz="3600" spc="-800" dirty="0"/>
              <a:t>I</a:t>
            </a:r>
            <a:endParaRPr sz="3600"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06948" y="1777745"/>
          <a:ext cx="7308215" cy="3300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3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683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500" b="1" spc="-37" baseline="-8333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500" baseline="-8333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500" b="1" spc="-37" baseline="-8333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500" baseline="-8333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500" b="1" spc="-37" baseline="-8333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500" baseline="-8333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500" b="1" spc="-37" baseline="-8333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500" baseline="-8333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500" b="1" spc="-37" baseline="-8333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500" baseline="-8333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500" b="1" spc="-37" baseline="-8333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500" baseline="-8333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500" b="1" spc="-37" baseline="-8333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500" baseline="-8333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500" b="1" spc="-37" baseline="-8333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500" baseline="-8333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25"/>
                        </a:spcBef>
                      </a:pPr>
                      <a:r>
                        <a:rPr sz="160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500" b="1" spc="-37" baseline="-8333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500" baseline="-8333">
                        <a:latin typeface="Arial"/>
                        <a:cs typeface="Arial"/>
                      </a:endParaRPr>
                    </a:p>
                  </a:txBody>
                  <a:tcPr marL="0" marR="0" marT="158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585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100" b="1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b="1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1</a:t>
                      </a:r>
                      <a:r>
                        <a:rPr sz="900" b="1" spc="105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30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Price</a:t>
                      </a:r>
                      <a:r>
                        <a:rPr sz="2100" b="1" spc="-60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30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Level</a:t>
                      </a:r>
                      <a:endParaRPr sz="2100" baseline="3968">
                        <a:latin typeface="Tahoma"/>
                        <a:cs typeface="Tahoma"/>
                      </a:endParaRPr>
                    </a:p>
                  </a:txBody>
                  <a:tcPr marL="0" marR="0" marT="8763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1.00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2100" b="1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b="1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2</a:t>
                      </a:r>
                      <a:r>
                        <a:rPr sz="900" b="1" spc="125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112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Store</a:t>
                      </a:r>
                      <a:r>
                        <a:rPr sz="2100" b="1" spc="-37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15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Personnel</a:t>
                      </a:r>
                      <a:endParaRPr sz="2100" baseline="3968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.427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77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1.00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77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100" b="1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b="1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3</a:t>
                      </a:r>
                      <a:r>
                        <a:rPr sz="900" b="1" spc="145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150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Return</a:t>
                      </a:r>
                      <a:r>
                        <a:rPr sz="2100" b="1" spc="-15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Policy</a:t>
                      </a:r>
                      <a:endParaRPr sz="2100" baseline="3968">
                        <a:latin typeface="Tahoma"/>
                        <a:cs typeface="Tahoma"/>
                      </a:endParaRPr>
                    </a:p>
                  </a:txBody>
                  <a:tcPr marL="0" marR="0" marT="577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.302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.771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1.00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100" b="1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b="1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4</a:t>
                      </a:r>
                      <a:r>
                        <a:rPr sz="900" b="1" spc="114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44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Product</a:t>
                      </a:r>
                      <a:r>
                        <a:rPr sz="2100" b="1" spc="-60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15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Availability</a:t>
                      </a:r>
                      <a:endParaRPr sz="2100" baseline="3968">
                        <a:latin typeface="Tahoma"/>
                        <a:cs typeface="Tahoma"/>
                      </a:endParaRPr>
                    </a:p>
                  </a:txBody>
                  <a:tcPr marL="0" marR="0" marT="52069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.470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.497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.427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1.00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405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sz="2100" b="1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b="1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5</a:t>
                      </a:r>
                      <a:r>
                        <a:rPr sz="900" b="1" spc="105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37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Product</a:t>
                      </a:r>
                      <a:r>
                        <a:rPr sz="2100" b="1" spc="-75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15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Quality</a:t>
                      </a:r>
                      <a:endParaRPr sz="2100" baseline="3968">
                        <a:latin typeface="Tahoma"/>
                        <a:cs typeface="Tahoma"/>
                      </a:endParaRPr>
                    </a:p>
                  </a:txBody>
                  <a:tcPr marL="0" marR="0" marT="6604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.765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.406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.307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.472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1.00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6710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2100" b="1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b="1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6</a:t>
                      </a:r>
                      <a:r>
                        <a:rPr sz="900" b="1" spc="110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82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Assortment</a:t>
                      </a:r>
                      <a:r>
                        <a:rPr sz="2100" b="1" spc="-60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15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Depth</a:t>
                      </a:r>
                      <a:endParaRPr sz="2100" baseline="3968">
                        <a:latin typeface="Tahoma"/>
                        <a:cs typeface="Tahoma"/>
                      </a:endParaRPr>
                    </a:p>
                  </a:txBody>
                  <a:tcPr marL="0" marR="0" marT="793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.281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.445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.423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.713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.325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34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1.00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5244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100" b="1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b="1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7</a:t>
                      </a:r>
                      <a:r>
                        <a:rPr sz="900" b="1" spc="110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82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Assortment</a:t>
                      </a:r>
                      <a:r>
                        <a:rPr sz="2100" b="1" spc="-30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15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Width</a:t>
                      </a:r>
                      <a:endParaRPr sz="2100" baseline="3968">
                        <a:latin typeface="Tahoma"/>
                        <a:cs typeface="Tahoma"/>
                      </a:endParaRPr>
                    </a:p>
                  </a:txBody>
                  <a:tcPr marL="0" marR="0" marT="603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.354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.490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.471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.719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.378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.724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1.00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2100" b="1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b="1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8</a:t>
                      </a:r>
                      <a:r>
                        <a:rPr sz="900" b="1" spc="135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179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In-</a:t>
                      </a:r>
                      <a:r>
                        <a:rPr sz="2100" b="1" spc="-112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Store</a:t>
                      </a:r>
                      <a:r>
                        <a:rPr sz="2100" b="1" spc="-22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15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Service</a:t>
                      </a:r>
                      <a:endParaRPr sz="2100" baseline="3968">
                        <a:latin typeface="Tahoma"/>
                        <a:cs typeface="Tahoma"/>
                      </a:endParaRPr>
                    </a:p>
                  </a:txBody>
                  <a:tcPr marL="0" marR="0" marT="819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.242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77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.719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77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.733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77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.428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77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.240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77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.311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77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.435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77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1.00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5778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5905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100" b="1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V</a:t>
                      </a:r>
                      <a:r>
                        <a:rPr sz="900" b="1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9</a:t>
                      </a:r>
                      <a:r>
                        <a:rPr sz="900" b="1" spc="125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112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Store</a:t>
                      </a:r>
                      <a:r>
                        <a:rPr sz="2100" b="1" spc="-37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2100" b="1" spc="-15" baseline="3968" dirty="0">
                          <a:solidFill>
                            <a:srgbClr val="000080"/>
                          </a:solidFill>
                          <a:latin typeface="Tahoma"/>
                          <a:cs typeface="Tahoma"/>
                        </a:rPr>
                        <a:t>Atmosphere</a:t>
                      </a:r>
                      <a:endParaRPr sz="2100" baseline="3968">
                        <a:latin typeface="Tahoma"/>
                        <a:cs typeface="Tahoma"/>
                      </a:endParaRPr>
                    </a:p>
                  </a:txBody>
                  <a:tcPr marL="0" marR="0" marT="8509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.372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.737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.774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.479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.326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.429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.466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.710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400" b="1" spc="-20" dirty="0">
                          <a:latin typeface="Arial"/>
                          <a:cs typeface="Arial"/>
                        </a:rPr>
                        <a:t>1.00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65500" y="1356226"/>
            <a:ext cx="47936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40" dirty="0">
                <a:solidFill>
                  <a:srgbClr val="7AA62B"/>
                </a:solidFill>
                <a:latin typeface="Tahoma"/>
                <a:cs typeface="Tahoma"/>
              </a:rPr>
              <a:t>Correlation</a:t>
            </a:r>
            <a:r>
              <a:rPr sz="1600" b="1" spc="-80" dirty="0">
                <a:solidFill>
                  <a:srgbClr val="7AA62B"/>
                </a:solidFill>
                <a:latin typeface="Tahoma"/>
                <a:cs typeface="Tahoma"/>
              </a:rPr>
              <a:t> Matrix</a:t>
            </a:r>
            <a:r>
              <a:rPr sz="1600" b="1" spc="-4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spc="-110" dirty="0">
                <a:solidFill>
                  <a:srgbClr val="7AA62B"/>
                </a:solidFill>
                <a:latin typeface="Tahoma"/>
                <a:cs typeface="Tahoma"/>
              </a:rPr>
              <a:t>for</a:t>
            </a:r>
            <a:r>
              <a:rPr sz="1600" b="1" spc="-2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spc="-30" dirty="0">
                <a:solidFill>
                  <a:srgbClr val="7AA62B"/>
                </a:solidFill>
                <a:latin typeface="Tahoma"/>
                <a:cs typeface="Tahoma"/>
              </a:rPr>
              <a:t>Nine</a:t>
            </a:r>
            <a:r>
              <a:rPr sz="1600" b="1" spc="-7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spc="-95" dirty="0">
                <a:solidFill>
                  <a:srgbClr val="7AA62B"/>
                </a:solidFill>
                <a:latin typeface="Tahoma"/>
                <a:cs typeface="Tahoma"/>
              </a:rPr>
              <a:t>Store</a:t>
            </a:r>
            <a:r>
              <a:rPr sz="1600" b="1" spc="-2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spc="-20" dirty="0">
                <a:solidFill>
                  <a:srgbClr val="7AA62B"/>
                </a:solidFill>
                <a:latin typeface="Tahoma"/>
                <a:cs typeface="Tahoma"/>
              </a:rPr>
              <a:t>Image</a:t>
            </a:r>
            <a:r>
              <a:rPr sz="1600" b="1" spc="-4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spc="-30" dirty="0">
                <a:solidFill>
                  <a:srgbClr val="7AA62B"/>
                </a:solidFill>
                <a:latin typeface="Tahoma"/>
                <a:cs typeface="Tahoma"/>
              </a:rPr>
              <a:t>Elements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4956" y="163623"/>
            <a:ext cx="21971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950" spc="55" dirty="0">
                <a:solidFill>
                  <a:srgbClr val="C00000"/>
                </a:solidFill>
                <a:latin typeface="Tahoma"/>
                <a:cs typeface="Tahoma"/>
              </a:rPr>
              <a:t>Copyright</a:t>
            </a:r>
            <a:r>
              <a:rPr sz="95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950" spc="-195" dirty="0">
                <a:solidFill>
                  <a:srgbClr val="C00000"/>
                </a:solidFill>
                <a:latin typeface="Tahoma"/>
                <a:cs typeface="Tahoma"/>
              </a:rPr>
              <a:t>©</a:t>
            </a:r>
            <a:r>
              <a:rPr sz="950" spc="-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C00000"/>
                </a:solidFill>
                <a:latin typeface="Tahoma"/>
                <a:cs typeface="Tahoma"/>
              </a:rPr>
              <a:t>2010</a:t>
            </a:r>
            <a:r>
              <a:rPr sz="950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950" spc="45" dirty="0">
                <a:solidFill>
                  <a:srgbClr val="C00000"/>
                </a:solidFill>
                <a:latin typeface="Tahoma"/>
                <a:cs typeface="Tahoma"/>
              </a:rPr>
              <a:t>Pearson</a:t>
            </a:r>
            <a:r>
              <a:rPr sz="950" spc="-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950" spc="45" dirty="0">
                <a:solidFill>
                  <a:srgbClr val="C00000"/>
                </a:solidFill>
                <a:latin typeface="Tahoma"/>
                <a:cs typeface="Tahoma"/>
              </a:rPr>
              <a:t>Education, </a:t>
            </a:r>
            <a:r>
              <a:rPr sz="950" spc="10" dirty="0">
                <a:solidFill>
                  <a:srgbClr val="C00000"/>
                </a:solidFill>
                <a:latin typeface="Tahoma"/>
                <a:cs typeface="Tahoma"/>
              </a:rPr>
              <a:t>Inc.,</a:t>
            </a:r>
            <a:r>
              <a:rPr sz="950" spc="15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950" spc="10" dirty="0">
                <a:solidFill>
                  <a:srgbClr val="C00000"/>
                </a:solidFill>
                <a:latin typeface="Tahoma"/>
                <a:cs typeface="Tahoma"/>
              </a:rPr>
              <a:t>publishing</a:t>
            </a:r>
            <a:r>
              <a:rPr sz="950" spc="1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950" spc="10" dirty="0">
                <a:solidFill>
                  <a:srgbClr val="C00000"/>
                </a:solidFill>
                <a:latin typeface="Tahoma"/>
                <a:cs typeface="Tahoma"/>
              </a:rPr>
              <a:t>as</a:t>
            </a:r>
            <a:r>
              <a:rPr sz="950" spc="1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950" spc="10" dirty="0">
                <a:solidFill>
                  <a:srgbClr val="C00000"/>
                </a:solidFill>
                <a:latin typeface="Tahoma"/>
                <a:cs typeface="Tahoma"/>
              </a:rPr>
              <a:t>Prentice-</a:t>
            </a:r>
            <a:r>
              <a:rPr sz="950" spc="-10" dirty="0">
                <a:solidFill>
                  <a:srgbClr val="C00000"/>
                </a:solidFill>
                <a:latin typeface="Tahoma"/>
                <a:cs typeface="Tahoma"/>
              </a:rPr>
              <a:t>Hall.</a:t>
            </a:r>
            <a:endParaRPr sz="9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936" y="5258229"/>
            <a:ext cx="7534275" cy="994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5090">
              <a:lnSpc>
                <a:spcPct val="100000"/>
              </a:lnSpc>
              <a:spcBef>
                <a:spcPts val="100"/>
              </a:spcBef>
            </a:pPr>
            <a:r>
              <a:rPr sz="1600" i="1" spc="-65" dirty="0">
                <a:solidFill>
                  <a:srgbClr val="00338D"/>
                </a:solidFill>
                <a:latin typeface="Verdana"/>
                <a:cs typeface="Verdana"/>
              </a:rPr>
              <a:t>Question:</a:t>
            </a:r>
            <a:r>
              <a:rPr sz="1600" i="1" spc="-100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are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all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these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elements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0" dirty="0">
                <a:solidFill>
                  <a:srgbClr val="00338D"/>
                </a:solidFill>
                <a:latin typeface="Tahoma"/>
                <a:cs typeface="Tahoma"/>
              </a:rPr>
              <a:t>separate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in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their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evaluative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properties</a:t>
            </a:r>
            <a:r>
              <a:rPr sz="1600" spc="-25" dirty="0">
                <a:solidFill>
                  <a:srgbClr val="00338D"/>
                </a:solidFill>
                <a:latin typeface="Tahoma"/>
                <a:cs typeface="Tahoma"/>
              </a:rPr>
              <a:t> or </a:t>
            </a:r>
            <a:r>
              <a:rPr sz="1600" spc="185" dirty="0">
                <a:solidFill>
                  <a:srgbClr val="00338D"/>
                </a:solidFill>
                <a:latin typeface="Tahoma"/>
                <a:cs typeface="Tahoma"/>
              </a:rPr>
              <a:t>do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they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group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into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some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general</a:t>
            </a:r>
            <a:r>
              <a:rPr sz="1600" spc="-7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areas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of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evaluation?</a:t>
            </a:r>
            <a:endParaRPr sz="1600">
              <a:latin typeface="Tahoma"/>
              <a:cs typeface="Tahoma"/>
            </a:endParaRPr>
          </a:p>
          <a:p>
            <a:pPr marL="12700" marR="5080">
              <a:lnSpc>
                <a:spcPts val="1870"/>
              </a:lnSpc>
              <a:spcBef>
                <a:spcPts val="105"/>
              </a:spcBef>
            </a:pPr>
            <a:r>
              <a:rPr sz="1600" i="1" spc="-75" dirty="0">
                <a:solidFill>
                  <a:srgbClr val="00338D"/>
                </a:solidFill>
                <a:latin typeface="Verdana"/>
                <a:cs typeface="Verdana"/>
              </a:rPr>
              <a:t>Example:</a:t>
            </a:r>
            <a:r>
              <a:rPr sz="1600" i="1" spc="-135" dirty="0">
                <a:solidFill>
                  <a:srgbClr val="00338D"/>
                </a:solidFill>
                <a:latin typeface="Verdana"/>
                <a:cs typeface="Verdana"/>
              </a:rPr>
              <a:t> </a:t>
            </a:r>
            <a:r>
              <a:rPr sz="1600" spc="185" dirty="0">
                <a:solidFill>
                  <a:srgbClr val="00338D"/>
                </a:solidFill>
                <a:latin typeface="Tahoma"/>
                <a:cs typeface="Tahoma"/>
              </a:rPr>
              <a:t>do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00338D"/>
                </a:solidFill>
                <a:latin typeface="Tahoma"/>
                <a:cs typeface="Tahoma"/>
              </a:rPr>
              <a:t>all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product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elements</a:t>
            </a:r>
            <a:r>
              <a:rPr sz="1600" spc="-6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5" dirty="0">
                <a:solidFill>
                  <a:srgbClr val="00338D"/>
                </a:solidFill>
                <a:latin typeface="Tahoma"/>
                <a:cs typeface="Tahoma"/>
              </a:rPr>
              <a:t>group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together?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Where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14" dirty="0">
                <a:solidFill>
                  <a:srgbClr val="00338D"/>
                </a:solidFill>
                <a:latin typeface="Tahoma"/>
                <a:cs typeface="Tahoma"/>
              </a:rPr>
              <a:t>does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price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level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20" dirty="0">
                <a:solidFill>
                  <a:srgbClr val="00338D"/>
                </a:solidFill>
                <a:latin typeface="Tahoma"/>
                <a:cs typeface="Tahoma"/>
              </a:rPr>
              <a:t>fit,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or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80" dirty="0">
                <a:solidFill>
                  <a:srgbClr val="00338D"/>
                </a:solidFill>
                <a:latin typeface="Tahoma"/>
                <a:cs typeface="Tahoma"/>
              </a:rPr>
              <a:t>is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it</a:t>
            </a:r>
            <a:r>
              <a:rPr sz="1600" spc="-4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20" dirty="0">
                <a:solidFill>
                  <a:srgbClr val="00338D"/>
                </a:solidFill>
                <a:latin typeface="Tahoma"/>
                <a:cs typeface="Tahoma"/>
              </a:rPr>
              <a:t>separate?</a:t>
            </a:r>
            <a:r>
              <a:rPr sz="1600" spc="-6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00" dirty="0">
                <a:solidFill>
                  <a:srgbClr val="00338D"/>
                </a:solidFill>
                <a:latin typeface="Tahoma"/>
                <a:cs typeface="Tahoma"/>
              </a:rPr>
              <a:t>How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85" dirty="0">
                <a:solidFill>
                  <a:srgbClr val="00338D"/>
                </a:solidFill>
                <a:latin typeface="Tahoma"/>
                <a:cs typeface="Tahoma"/>
              </a:rPr>
              <a:t>do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0" dirty="0">
                <a:solidFill>
                  <a:srgbClr val="00338D"/>
                </a:solidFill>
                <a:latin typeface="Tahoma"/>
                <a:cs typeface="Tahoma"/>
              </a:rPr>
              <a:t>the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-10" dirty="0">
                <a:solidFill>
                  <a:srgbClr val="00338D"/>
                </a:solidFill>
                <a:latin typeface="Tahoma"/>
                <a:cs typeface="Tahoma"/>
              </a:rPr>
              <a:t>in-</a:t>
            </a:r>
            <a:r>
              <a:rPr sz="1600" dirty="0">
                <a:solidFill>
                  <a:srgbClr val="00338D"/>
                </a:solidFill>
                <a:latin typeface="Tahoma"/>
                <a:cs typeface="Tahoma"/>
              </a:rPr>
              <a:t>store</a:t>
            </a:r>
            <a:r>
              <a:rPr sz="1600" spc="-3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60" dirty="0">
                <a:solidFill>
                  <a:srgbClr val="00338D"/>
                </a:solidFill>
                <a:latin typeface="Tahoma"/>
                <a:cs typeface="Tahoma"/>
              </a:rPr>
              <a:t>features</a:t>
            </a:r>
            <a:r>
              <a:rPr sz="1600" spc="-5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relate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80" dirty="0">
                <a:solidFill>
                  <a:srgbClr val="00338D"/>
                </a:solidFill>
                <a:latin typeface="Tahoma"/>
                <a:cs typeface="Tahoma"/>
              </a:rPr>
              <a:t>to</a:t>
            </a:r>
            <a:r>
              <a:rPr sz="1600" spc="-5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150" dirty="0">
                <a:solidFill>
                  <a:srgbClr val="00338D"/>
                </a:solidFill>
                <a:latin typeface="Tahoma"/>
                <a:cs typeface="Tahoma"/>
              </a:rPr>
              <a:t>one</a:t>
            </a:r>
            <a:r>
              <a:rPr sz="1600" spc="-45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another?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76159" y="1990585"/>
          <a:ext cx="7893050" cy="3344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07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7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98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5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50" b="1" spc="-37" baseline="-12626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650" baseline="-12626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96D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5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50" b="1" spc="-37" baseline="-12626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650" baseline="-12626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5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50" b="1" spc="-37" baseline="-12626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650" baseline="-12626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5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50" b="1" spc="-37" baseline="-12626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50" baseline="-12626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5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50" b="1" spc="-37" baseline="-12626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650" baseline="-12626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5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50" b="1" spc="-37" baseline="-12626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650" baseline="-12626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5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50" b="1" spc="-37" baseline="-12626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50" baseline="-12626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5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50" b="1" spc="-37" baseline="-12626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650" baseline="-12626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750" b="1" spc="-25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50" b="1" spc="-37" baseline="-12626" dirty="0">
                          <a:solidFill>
                            <a:srgbClr val="800000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650" baseline="-12626">
                        <a:latin typeface="Arial"/>
                        <a:cs typeface="Arial"/>
                      </a:endParaRPr>
                    </a:p>
                  </a:txBody>
                  <a:tcPr marL="0" marR="0" marT="2857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265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350" b="1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350" b="1" spc="225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Return </a:t>
                      </a:r>
                      <a:r>
                        <a:rPr sz="1450" b="1" spc="-10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Policy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96DC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1.00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57150">
                      <a:solidFill>
                        <a:srgbClr val="0096DC"/>
                      </a:solidFill>
                      <a:prstDash val="solid"/>
                    </a:lnL>
                    <a:lnR w="6350">
                      <a:solidFill>
                        <a:srgbClr val="0096DC"/>
                      </a:solidFill>
                      <a:prstDash val="solid"/>
                    </a:lnR>
                    <a:lnT w="6350">
                      <a:solidFill>
                        <a:srgbClr val="0096DC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96DC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338D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350" b="1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sz="1350" b="1" spc="240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spc="-10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In-</a:t>
                      </a: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store</a:t>
                      </a:r>
                      <a:r>
                        <a:rPr sz="1450" b="1" spc="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spc="-10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Service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96DC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.733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57150">
                      <a:solidFill>
                        <a:srgbClr val="0096DC"/>
                      </a:solidFill>
                      <a:prstDash val="solid"/>
                    </a:lnL>
                    <a:lnR w="6350">
                      <a:solidFill>
                        <a:srgbClr val="0096DC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1.00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96DC"/>
                      </a:solidFill>
                      <a:prstDash val="solid"/>
                    </a:lnL>
                    <a:lnR w="6350">
                      <a:solidFill>
                        <a:srgbClr val="00338D"/>
                      </a:solidFill>
                      <a:prstDash val="solid"/>
                    </a:lnR>
                    <a:lnT w="6350">
                      <a:solidFill>
                        <a:srgbClr val="00338D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338D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350" b="1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sz="1350" b="1" spc="232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Store</a:t>
                      </a:r>
                      <a:r>
                        <a:rPr sz="1450" b="1" spc="30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spc="-10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Atmosphere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96DC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.774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57150">
                      <a:solidFill>
                        <a:srgbClr val="0096DC"/>
                      </a:solidFill>
                      <a:prstDash val="solid"/>
                    </a:lnL>
                    <a:lnR w="6350">
                      <a:solidFill>
                        <a:srgbClr val="0096DC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.710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96DC"/>
                      </a:solidFill>
                      <a:prstDash val="solid"/>
                    </a:lnL>
                    <a:lnR w="6350">
                      <a:solidFill>
                        <a:srgbClr val="00338D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1.00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338D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350" b="1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350" b="1" spc="232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Store</a:t>
                      </a:r>
                      <a:r>
                        <a:rPr sz="1450" b="1" spc="10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spc="-10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Personnel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57150">
                      <a:solidFill>
                        <a:srgbClr val="0096DC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.741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57150">
                      <a:solidFill>
                        <a:srgbClr val="0096DC"/>
                      </a:solidFill>
                      <a:prstDash val="solid"/>
                    </a:lnL>
                    <a:lnR w="6350">
                      <a:solidFill>
                        <a:srgbClr val="0096DC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96D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.719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96DC"/>
                      </a:solidFill>
                      <a:prstDash val="solid"/>
                    </a:lnL>
                    <a:lnR w="6350">
                      <a:solidFill>
                        <a:srgbClr val="00338D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338D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.787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338D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1.00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350" b="1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1350" b="1" spc="217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Assortment</a:t>
                      </a:r>
                      <a:r>
                        <a:rPr sz="1450" b="1" spc="-20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Depth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.423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96DC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.311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338D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.429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.445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1.00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2105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350" b="1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7</a:t>
                      </a:r>
                      <a:r>
                        <a:rPr sz="1350" b="1" spc="217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Assortment</a:t>
                      </a:r>
                      <a:r>
                        <a:rPr sz="1450" b="1" spc="-20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Width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.471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.435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.468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.490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.724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1.00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7820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350" b="1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350" b="1" spc="225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Product</a:t>
                      </a:r>
                      <a:r>
                        <a:rPr sz="1450" b="1" spc="30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spc="-10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Availability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.427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.428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.479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.497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.713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.719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1.00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92D05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390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350" b="1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350" b="1" spc="240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Price</a:t>
                      </a:r>
                      <a:r>
                        <a:rPr sz="1450" b="1" spc="1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spc="-20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Level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.302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.242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.372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.427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.281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.354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.470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92D05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dirty="0">
                          <a:latin typeface="Arial"/>
                          <a:cs typeface="Arial"/>
                        </a:rPr>
                        <a:t>1.</a:t>
                      </a:r>
                      <a:r>
                        <a:rPr sz="145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spc="-25" dirty="0">
                          <a:latin typeface="Arial"/>
                          <a:cs typeface="Arial"/>
                        </a:rPr>
                        <a:t>00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92D050"/>
                      </a:solidFill>
                      <a:prstDash val="solid"/>
                    </a:lnL>
                    <a:lnR w="6350">
                      <a:solidFill>
                        <a:srgbClr val="92D050"/>
                      </a:solidFill>
                      <a:prstDash val="solid"/>
                    </a:lnR>
                    <a:lnT w="6350">
                      <a:solidFill>
                        <a:srgbClr val="92D05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6350">
                      <a:solidFill>
                        <a:srgbClr val="92D05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660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350" b="1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5</a:t>
                      </a:r>
                      <a:r>
                        <a:rPr sz="1350" b="1" spc="225" baseline="-1234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Product</a:t>
                      </a:r>
                      <a:r>
                        <a:rPr sz="1450" b="1" spc="5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50" b="1" spc="-10" dirty="0">
                          <a:solidFill>
                            <a:srgbClr val="000080"/>
                          </a:solidFill>
                          <a:latin typeface="Arial"/>
                          <a:cs typeface="Arial"/>
                        </a:rPr>
                        <a:t>Quality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.307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.240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.326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.406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.325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.378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.472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92D05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.765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92D050"/>
                      </a:solidFill>
                      <a:prstDash val="solid"/>
                    </a:lnL>
                    <a:lnR w="6350">
                      <a:solidFill>
                        <a:srgbClr val="92D05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92D05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450" b="1" spc="-20" dirty="0">
                          <a:latin typeface="Arial"/>
                          <a:cs typeface="Arial"/>
                        </a:rPr>
                        <a:t>1.00</a:t>
                      </a:r>
                      <a:endParaRPr sz="14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6350">
                      <a:solidFill>
                        <a:srgbClr val="92D05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8</a:t>
            </a:fld>
            <a:endParaRPr spc="-5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73229" y="678102"/>
            <a:ext cx="4269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60" dirty="0"/>
              <a:t>Illustration</a:t>
            </a:r>
            <a:r>
              <a:rPr sz="3600" spc="-55" dirty="0"/>
              <a:t> </a:t>
            </a:r>
            <a:r>
              <a:rPr sz="3600" spc="-750" dirty="0"/>
              <a:t>I</a:t>
            </a:r>
            <a:r>
              <a:rPr sz="3600" spc="-30" dirty="0"/>
              <a:t> </a:t>
            </a:r>
            <a:r>
              <a:rPr sz="3600" spc="-50" dirty="0"/>
              <a:t>(Cont</a:t>
            </a:r>
            <a:r>
              <a:rPr sz="3600" b="0" spc="-50" dirty="0">
                <a:latin typeface="MS PGothic"/>
                <a:cs typeface="MS PGothic"/>
              </a:rPr>
              <a:t>´</a:t>
            </a:r>
            <a:r>
              <a:rPr sz="3600" spc="-50" dirty="0"/>
              <a:t>)</a:t>
            </a:r>
            <a:endParaRPr sz="3600">
              <a:latin typeface="MS PGothic"/>
              <a:cs typeface="MS PGothic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0299" y="1591846"/>
            <a:ext cx="816038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40" dirty="0">
                <a:solidFill>
                  <a:srgbClr val="7AA62B"/>
                </a:solidFill>
                <a:latin typeface="Tahoma"/>
                <a:cs typeface="Tahoma"/>
              </a:rPr>
              <a:t>Correlation</a:t>
            </a:r>
            <a:r>
              <a:rPr sz="1600" b="1" spc="-80" dirty="0">
                <a:solidFill>
                  <a:srgbClr val="7AA62B"/>
                </a:solidFill>
                <a:latin typeface="Tahoma"/>
                <a:cs typeface="Tahoma"/>
              </a:rPr>
              <a:t> Matrix</a:t>
            </a:r>
            <a:r>
              <a:rPr sz="1600" b="1" spc="-4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spc="-110" dirty="0">
                <a:solidFill>
                  <a:srgbClr val="7AA62B"/>
                </a:solidFill>
                <a:latin typeface="Tahoma"/>
                <a:cs typeface="Tahoma"/>
              </a:rPr>
              <a:t>for</a:t>
            </a:r>
            <a:r>
              <a:rPr sz="1600" b="1" spc="-20" dirty="0">
                <a:solidFill>
                  <a:srgbClr val="7AA62B"/>
                </a:solidFill>
                <a:latin typeface="Tahoma"/>
                <a:cs typeface="Tahoma"/>
              </a:rPr>
              <a:t> Variables</a:t>
            </a:r>
            <a:r>
              <a:rPr sz="1600" b="1" spc="-3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spc="-75" dirty="0">
                <a:solidFill>
                  <a:srgbClr val="7AA62B"/>
                </a:solidFill>
                <a:latin typeface="Tahoma"/>
                <a:cs typeface="Tahoma"/>
              </a:rPr>
              <a:t>after</a:t>
            </a:r>
            <a:r>
              <a:rPr sz="1600" b="1" spc="-4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7AA62B"/>
                </a:solidFill>
                <a:latin typeface="Tahoma"/>
                <a:cs typeface="Tahoma"/>
              </a:rPr>
              <a:t>Grouping</a:t>
            </a:r>
            <a:r>
              <a:rPr sz="1600" b="1" spc="-2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spc="-85" dirty="0">
                <a:solidFill>
                  <a:srgbClr val="7AA62B"/>
                </a:solidFill>
                <a:latin typeface="Tahoma"/>
                <a:cs typeface="Tahoma"/>
              </a:rPr>
              <a:t>Using</a:t>
            </a:r>
            <a:r>
              <a:rPr sz="1600" b="1" spc="-35" dirty="0">
                <a:solidFill>
                  <a:srgbClr val="7AA62B"/>
                </a:solidFill>
                <a:latin typeface="Tahoma"/>
                <a:cs typeface="Tahoma"/>
              </a:rPr>
              <a:t> Factor</a:t>
            </a:r>
            <a:r>
              <a:rPr sz="1600" b="1" spc="-5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spc="-55" dirty="0">
                <a:solidFill>
                  <a:srgbClr val="7AA62B"/>
                </a:solidFill>
                <a:latin typeface="Tahoma"/>
                <a:cs typeface="Tahoma"/>
              </a:rPr>
              <a:t>Analysis:</a:t>
            </a:r>
            <a:r>
              <a:rPr sz="1600" b="1" spc="-45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7AA62B"/>
                </a:solidFill>
                <a:latin typeface="Tahoma"/>
                <a:cs typeface="Tahoma"/>
              </a:rPr>
              <a:t>shaded</a:t>
            </a:r>
            <a:r>
              <a:rPr sz="1600" b="1" spc="-30" dirty="0">
                <a:solidFill>
                  <a:srgbClr val="7AA62B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7AA62B"/>
                </a:solidFill>
                <a:latin typeface="Tahoma"/>
                <a:cs typeface="Tahoma"/>
              </a:rPr>
              <a:t>areas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4956" y="163623"/>
            <a:ext cx="219710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950" spc="55" dirty="0">
                <a:solidFill>
                  <a:srgbClr val="C00000"/>
                </a:solidFill>
                <a:latin typeface="Tahoma"/>
                <a:cs typeface="Tahoma"/>
              </a:rPr>
              <a:t>Copyright</a:t>
            </a:r>
            <a:r>
              <a:rPr sz="950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950" spc="-195" dirty="0">
                <a:solidFill>
                  <a:srgbClr val="C00000"/>
                </a:solidFill>
                <a:latin typeface="Tahoma"/>
                <a:cs typeface="Tahoma"/>
              </a:rPr>
              <a:t>©</a:t>
            </a:r>
            <a:r>
              <a:rPr sz="950" spc="-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950" dirty="0">
                <a:solidFill>
                  <a:srgbClr val="C00000"/>
                </a:solidFill>
                <a:latin typeface="Tahoma"/>
                <a:cs typeface="Tahoma"/>
              </a:rPr>
              <a:t>2010</a:t>
            </a:r>
            <a:r>
              <a:rPr sz="950" spc="-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950" spc="45" dirty="0">
                <a:solidFill>
                  <a:srgbClr val="C00000"/>
                </a:solidFill>
                <a:latin typeface="Tahoma"/>
                <a:cs typeface="Tahoma"/>
              </a:rPr>
              <a:t>Pearson</a:t>
            </a:r>
            <a:r>
              <a:rPr sz="950" spc="-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950" spc="45" dirty="0">
                <a:solidFill>
                  <a:srgbClr val="C00000"/>
                </a:solidFill>
                <a:latin typeface="Tahoma"/>
                <a:cs typeface="Tahoma"/>
              </a:rPr>
              <a:t>Education, </a:t>
            </a:r>
            <a:r>
              <a:rPr sz="950" spc="10" dirty="0">
                <a:solidFill>
                  <a:srgbClr val="C00000"/>
                </a:solidFill>
                <a:latin typeface="Tahoma"/>
                <a:cs typeface="Tahoma"/>
              </a:rPr>
              <a:t>Inc.,</a:t>
            </a:r>
            <a:r>
              <a:rPr sz="950" spc="15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950" spc="10" dirty="0">
                <a:solidFill>
                  <a:srgbClr val="C00000"/>
                </a:solidFill>
                <a:latin typeface="Tahoma"/>
                <a:cs typeface="Tahoma"/>
              </a:rPr>
              <a:t>publishing</a:t>
            </a:r>
            <a:r>
              <a:rPr sz="950" spc="12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950" spc="10" dirty="0">
                <a:solidFill>
                  <a:srgbClr val="C00000"/>
                </a:solidFill>
                <a:latin typeface="Tahoma"/>
                <a:cs typeface="Tahoma"/>
              </a:rPr>
              <a:t>as</a:t>
            </a:r>
            <a:r>
              <a:rPr sz="950" spc="165" dirty="0">
                <a:solidFill>
                  <a:srgbClr val="C00000"/>
                </a:solidFill>
                <a:latin typeface="Tahoma"/>
                <a:cs typeface="Tahoma"/>
              </a:rPr>
              <a:t> </a:t>
            </a:r>
            <a:r>
              <a:rPr sz="950" spc="10" dirty="0">
                <a:solidFill>
                  <a:srgbClr val="C00000"/>
                </a:solidFill>
                <a:latin typeface="Tahoma"/>
                <a:cs typeface="Tahoma"/>
              </a:rPr>
              <a:t>Prentice-</a:t>
            </a:r>
            <a:r>
              <a:rPr sz="950" spc="-10" dirty="0">
                <a:solidFill>
                  <a:srgbClr val="C00000"/>
                </a:solidFill>
                <a:latin typeface="Tahoma"/>
                <a:cs typeface="Tahoma"/>
              </a:rPr>
              <a:t>Hall.</a:t>
            </a:r>
            <a:endParaRPr sz="9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41092" y="5430011"/>
            <a:ext cx="1571625" cy="830580"/>
          </a:xfrm>
          <a:prstGeom prst="rect">
            <a:avLst/>
          </a:prstGeom>
          <a:solidFill>
            <a:srgbClr val="0096DC"/>
          </a:solidFill>
        </p:spPr>
        <p:txBody>
          <a:bodyPr vert="horz" wrap="square" lIns="0" tIns="44450" rIns="0" bIns="0" rtlCol="0">
            <a:spAutoFit/>
          </a:bodyPr>
          <a:lstStyle/>
          <a:p>
            <a:pPr marL="90805" marR="98425">
              <a:lnSpc>
                <a:spcPct val="98600"/>
              </a:lnSpc>
              <a:spcBef>
                <a:spcPts val="350"/>
              </a:spcBef>
            </a:pPr>
            <a:r>
              <a:rPr sz="1600" spc="-80" dirty="0">
                <a:solidFill>
                  <a:srgbClr val="FFFFFF"/>
                </a:solidFill>
                <a:latin typeface="Tahoma"/>
                <a:cs typeface="Tahoma"/>
              </a:rPr>
              <a:t>In-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store </a:t>
            </a:r>
            <a:r>
              <a:rPr sz="1600" spc="114" dirty="0">
                <a:solidFill>
                  <a:srgbClr val="FFFFFF"/>
                </a:solidFill>
                <a:latin typeface="Tahoma"/>
                <a:cs typeface="Tahoma"/>
              </a:rPr>
              <a:t>experience</a:t>
            </a:r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50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600" spc="55" dirty="0">
                <a:solidFill>
                  <a:srgbClr val="FFFFFF"/>
                </a:solidFill>
                <a:latin typeface="Tahoma"/>
                <a:cs typeface="Tahoma"/>
              </a:rPr>
              <a:t>shoppers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0306" y="5469635"/>
            <a:ext cx="1224280" cy="830580"/>
          </a:xfrm>
          <a:prstGeom prst="rect">
            <a:avLst/>
          </a:prstGeom>
          <a:solidFill>
            <a:srgbClr val="92D050"/>
          </a:solidFill>
        </p:spPr>
        <p:txBody>
          <a:bodyPr vert="horz" wrap="square" lIns="0" tIns="44450" rIns="0" bIns="0" rtlCol="0">
            <a:spAutoFit/>
          </a:bodyPr>
          <a:lstStyle/>
          <a:p>
            <a:pPr marL="90805" marR="254635">
              <a:lnSpc>
                <a:spcPct val="98600"/>
              </a:lnSpc>
              <a:spcBef>
                <a:spcPts val="350"/>
              </a:spcBef>
            </a:pPr>
            <a:r>
              <a:rPr sz="1600" spc="85" dirty="0">
                <a:solidFill>
                  <a:srgbClr val="00338D"/>
                </a:solidFill>
                <a:latin typeface="Tahoma"/>
                <a:cs typeface="Tahoma"/>
              </a:rPr>
              <a:t>Product </a:t>
            </a:r>
            <a:r>
              <a:rPr sz="1600" spc="65" dirty="0">
                <a:solidFill>
                  <a:srgbClr val="00338D"/>
                </a:solidFill>
                <a:latin typeface="Tahoma"/>
                <a:cs typeface="Tahoma"/>
              </a:rPr>
              <a:t>quality</a:t>
            </a:r>
            <a:r>
              <a:rPr sz="1600" spc="-30" dirty="0">
                <a:solidFill>
                  <a:srgbClr val="00338D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00338D"/>
                </a:solidFill>
                <a:latin typeface="Tahoma"/>
                <a:cs typeface="Tahoma"/>
              </a:rPr>
              <a:t>&amp; </a:t>
            </a:r>
            <a:r>
              <a:rPr sz="1600" spc="95" dirty="0">
                <a:solidFill>
                  <a:srgbClr val="00338D"/>
                </a:solidFill>
                <a:latin typeface="Tahoma"/>
                <a:cs typeface="Tahoma"/>
              </a:rPr>
              <a:t>price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6353" y="5397246"/>
            <a:ext cx="1657350" cy="831850"/>
          </a:xfrm>
          <a:prstGeom prst="rect">
            <a:avLst/>
          </a:prstGeom>
          <a:solidFill>
            <a:srgbClr val="00338D"/>
          </a:solidFill>
        </p:spPr>
        <p:txBody>
          <a:bodyPr vert="horz" wrap="square" lIns="0" tIns="44450" rIns="0" bIns="0" rtlCol="0">
            <a:spAutoFit/>
          </a:bodyPr>
          <a:lstStyle/>
          <a:p>
            <a:pPr marL="90805" marR="274320">
              <a:lnSpc>
                <a:spcPct val="98600"/>
              </a:lnSpc>
              <a:spcBef>
                <a:spcPts val="350"/>
              </a:spcBef>
            </a:pPr>
            <a:r>
              <a:rPr sz="1600" spc="85" dirty="0">
                <a:solidFill>
                  <a:srgbClr val="FFFFFF"/>
                </a:solidFill>
                <a:latin typeface="Tahoma"/>
                <a:cs typeface="Tahoma"/>
              </a:rPr>
              <a:t>Product </a:t>
            </a:r>
            <a:r>
              <a:rPr sz="1600" spc="50" dirty="0">
                <a:solidFill>
                  <a:srgbClr val="FFFFFF"/>
                </a:solidFill>
                <a:latin typeface="Tahoma"/>
                <a:cs typeface="Tahoma"/>
              </a:rPr>
              <a:t>assortment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75" dirty="0">
                <a:solidFill>
                  <a:srgbClr val="FFFFFF"/>
                </a:solidFill>
                <a:latin typeface="Tahoma"/>
                <a:cs typeface="Tahoma"/>
              </a:rPr>
              <a:t>&amp; </a:t>
            </a:r>
            <a:r>
              <a:rPr sz="1600" spc="55" dirty="0">
                <a:solidFill>
                  <a:srgbClr val="FFFFFF"/>
                </a:solidFill>
                <a:latin typeface="Tahoma"/>
                <a:cs typeface="Tahoma"/>
              </a:rPr>
              <a:t>availability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0366" rIns="0" bIns="0" rtlCol="0">
            <a:spAutoFit/>
          </a:bodyPr>
          <a:lstStyle/>
          <a:p>
            <a:pPr marL="702945">
              <a:lnSpc>
                <a:spcPct val="100000"/>
              </a:lnSpc>
              <a:spcBef>
                <a:spcPts val="100"/>
              </a:spcBef>
            </a:pPr>
            <a:r>
              <a:rPr sz="3600" spc="-80" dirty="0"/>
              <a:t>Factor</a:t>
            </a:r>
            <a:r>
              <a:rPr sz="3600" spc="-160" dirty="0"/>
              <a:t> </a:t>
            </a:r>
            <a:r>
              <a:rPr sz="3600" spc="-85" dirty="0"/>
              <a:t>Analysis</a:t>
            </a:r>
            <a:r>
              <a:rPr sz="3600" spc="-140" dirty="0"/>
              <a:t> </a:t>
            </a:r>
            <a:r>
              <a:rPr sz="3600" spc="-45" dirty="0"/>
              <a:t>Decision</a:t>
            </a:r>
            <a:r>
              <a:rPr sz="3600" spc="-145" dirty="0"/>
              <a:t> </a:t>
            </a:r>
            <a:r>
              <a:rPr sz="3600" spc="-55" dirty="0"/>
              <a:t>Process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1985136" y="1473835"/>
            <a:ext cx="4603750" cy="4468495"/>
            <a:chOff x="1985136" y="1473835"/>
            <a:chExt cx="4603750" cy="4468495"/>
          </a:xfrm>
        </p:grpSpPr>
        <p:sp>
          <p:nvSpPr>
            <p:cNvPr id="4" name="object 4"/>
            <p:cNvSpPr/>
            <p:nvPr/>
          </p:nvSpPr>
          <p:spPr>
            <a:xfrm>
              <a:off x="3805812" y="2919602"/>
              <a:ext cx="1543050" cy="0"/>
            </a:xfrm>
            <a:custGeom>
              <a:avLst/>
              <a:gdLst/>
              <a:ahLst/>
              <a:cxnLst/>
              <a:rect l="l" t="t" r="r" b="b"/>
              <a:pathLst>
                <a:path w="1543050">
                  <a:moveTo>
                    <a:pt x="1542783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9A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71001" y="2631939"/>
              <a:ext cx="456565" cy="1405255"/>
            </a:xfrm>
            <a:custGeom>
              <a:avLst/>
              <a:gdLst/>
              <a:ahLst/>
              <a:cxnLst/>
              <a:rect l="l" t="t" r="r" b="b"/>
              <a:pathLst>
                <a:path w="456564" h="1405254">
                  <a:moveTo>
                    <a:pt x="456526" y="0"/>
                  </a:moveTo>
                  <a:lnTo>
                    <a:pt x="0" y="1405026"/>
                  </a:lnTo>
                </a:path>
              </a:pathLst>
            </a:custGeom>
            <a:ln w="12700">
              <a:solidFill>
                <a:srgbClr val="E43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072032" y="2985259"/>
              <a:ext cx="456565" cy="1405255"/>
            </a:xfrm>
            <a:custGeom>
              <a:avLst/>
              <a:gdLst/>
              <a:ahLst/>
              <a:cxnLst/>
              <a:rect l="l" t="t" r="r" b="b"/>
              <a:pathLst>
                <a:path w="456564" h="1405254">
                  <a:moveTo>
                    <a:pt x="456514" y="1405026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EAD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34917" y="4124606"/>
              <a:ext cx="1248410" cy="907415"/>
            </a:xfrm>
            <a:custGeom>
              <a:avLst/>
              <a:gdLst/>
              <a:ahLst/>
              <a:cxnLst/>
              <a:rect l="l" t="t" r="r" b="b"/>
              <a:pathLst>
                <a:path w="1248410" h="907414">
                  <a:moveTo>
                    <a:pt x="1248143" y="0"/>
                  </a:moveTo>
                  <a:lnTo>
                    <a:pt x="0" y="906830"/>
                  </a:lnTo>
                </a:path>
              </a:pathLst>
            </a:custGeom>
            <a:ln w="12700">
              <a:solidFill>
                <a:srgbClr val="C20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783" y="3899983"/>
              <a:ext cx="1248410" cy="907415"/>
            </a:xfrm>
            <a:custGeom>
              <a:avLst/>
              <a:gdLst/>
              <a:ahLst/>
              <a:cxnLst/>
              <a:rect l="l" t="t" r="r" b="b"/>
              <a:pathLst>
                <a:path w="1248410" h="907414">
                  <a:moveTo>
                    <a:pt x="1248143" y="90683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1AC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61103" y="4026112"/>
              <a:ext cx="832485" cy="605155"/>
            </a:xfrm>
            <a:custGeom>
              <a:avLst/>
              <a:gdLst/>
              <a:ahLst/>
              <a:cxnLst/>
              <a:rect l="l" t="t" r="r" b="b"/>
              <a:pathLst>
                <a:path w="832485" h="605154">
                  <a:moveTo>
                    <a:pt x="832091" y="60455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E43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94979" y="2923366"/>
              <a:ext cx="304800" cy="937260"/>
            </a:xfrm>
            <a:custGeom>
              <a:avLst/>
              <a:gdLst/>
              <a:ahLst/>
              <a:cxnLst/>
              <a:rect l="l" t="t" r="r" b="b"/>
              <a:pathLst>
                <a:path w="304800" h="937260">
                  <a:moveTo>
                    <a:pt x="304342" y="0"/>
                  </a:moveTo>
                  <a:lnTo>
                    <a:pt x="0" y="936688"/>
                  </a:lnTo>
                </a:path>
              </a:pathLst>
            </a:custGeom>
            <a:ln w="12700">
              <a:solidFill>
                <a:srgbClr val="F9A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26791" y="2982087"/>
              <a:ext cx="1028700" cy="0"/>
            </a:xfrm>
            <a:custGeom>
              <a:avLst/>
              <a:gdLst/>
              <a:ahLst/>
              <a:cxnLst/>
              <a:rect l="l" t="t" r="r" b="b"/>
              <a:pathLst>
                <a:path w="1028700">
                  <a:moveTo>
                    <a:pt x="1028522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EAD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071977" y="3208416"/>
              <a:ext cx="304800" cy="937260"/>
            </a:xfrm>
            <a:custGeom>
              <a:avLst/>
              <a:gdLst/>
              <a:ahLst/>
              <a:cxnLst/>
              <a:rect l="l" t="t" r="r" b="b"/>
              <a:pathLst>
                <a:path w="304800" h="937260">
                  <a:moveTo>
                    <a:pt x="304342" y="936688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20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26197" y="4200940"/>
              <a:ext cx="832485" cy="605155"/>
            </a:xfrm>
            <a:custGeom>
              <a:avLst/>
              <a:gdLst/>
              <a:ahLst/>
              <a:cxnLst/>
              <a:rect l="l" t="t" r="r" b="b"/>
              <a:pathLst>
                <a:path w="832485" h="605154">
                  <a:moveTo>
                    <a:pt x="832091" y="0"/>
                  </a:moveTo>
                  <a:lnTo>
                    <a:pt x="0" y="604545"/>
                  </a:lnTo>
                </a:path>
              </a:pathLst>
            </a:custGeom>
            <a:ln w="12699">
              <a:solidFill>
                <a:srgbClr val="11AC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46144" y="1480185"/>
              <a:ext cx="1233805" cy="1182370"/>
            </a:xfrm>
            <a:custGeom>
              <a:avLst/>
              <a:gdLst/>
              <a:ahLst/>
              <a:cxnLst/>
              <a:rect l="l" t="t" r="r" b="b"/>
              <a:pathLst>
                <a:path w="1233804" h="1182370">
                  <a:moveTo>
                    <a:pt x="0" y="590931"/>
                  </a:moveTo>
                  <a:lnTo>
                    <a:pt x="1855" y="544749"/>
                  </a:lnTo>
                  <a:lnTo>
                    <a:pt x="7332" y="499540"/>
                  </a:lnTo>
                  <a:lnTo>
                    <a:pt x="16291" y="455435"/>
                  </a:lnTo>
                  <a:lnTo>
                    <a:pt x="28596" y="412564"/>
                  </a:lnTo>
                  <a:lnTo>
                    <a:pt x="44111" y="371060"/>
                  </a:lnTo>
                  <a:lnTo>
                    <a:pt x="62697" y="331053"/>
                  </a:lnTo>
                  <a:lnTo>
                    <a:pt x="84217" y="292675"/>
                  </a:lnTo>
                  <a:lnTo>
                    <a:pt x="108536" y="256058"/>
                  </a:lnTo>
                  <a:lnTo>
                    <a:pt x="135514" y="221332"/>
                  </a:lnTo>
                  <a:lnTo>
                    <a:pt x="165016" y="188630"/>
                  </a:lnTo>
                  <a:lnTo>
                    <a:pt x="196903" y="158082"/>
                  </a:lnTo>
                  <a:lnTo>
                    <a:pt x="231040" y="129820"/>
                  </a:lnTo>
                  <a:lnTo>
                    <a:pt x="267288" y="103975"/>
                  </a:lnTo>
                  <a:lnTo>
                    <a:pt x="305511" y="80678"/>
                  </a:lnTo>
                  <a:lnTo>
                    <a:pt x="345571" y="60062"/>
                  </a:lnTo>
                  <a:lnTo>
                    <a:pt x="387331" y="42257"/>
                  </a:lnTo>
                  <a:lnTo>
                    <a:pt x="430655" y="27395"/>
                  </a:lnTo>
                  <a:lnTo>
                    <a:pt x="475405" y="15606"/>
                  </a:lnTo>
                  <a:lnTo>
                    <a:pt x="521443" y="7023"/>
                  </a:lnTo>
                  <a:lnTo>
                    <a:pt x="568634" y="1777"/>
                  </a:lnTo>
                  <a:lnTo>
                    <a:pt x="616839" y="0"/>
                  </a:lnTo>
                  <a:lnTo>
                    <a:pt x="665043" y="1777"/>
                  </a:lnTo>
                  <a:lnTo>
                    <a:pt x="712234" y="7023"/>
                  </a:lnTo>
                  <a:lnTo>
                    <a:pt x="758272" y="15606"/>
                  </a:lnTo>
                  <a:lnTo>
                    <a:pt x="803022" y="27395"/>
                  </a:lnTo>
                  <a:lnTo>
                    <a:pt x="846346" y="42257"/>
                  </a:lnTo>
                  <a:lnTo>
                    <a:pt x="888106" y="60062"/>
                  </a:lnTo>
                  <a:lnTo>
                    <a:pt x="928166" y="80678"/>
                  </a:lnTo>
                  <a:lnTo>
                    <a:pt x="966389" y="103975"/>
                  </a:lnTo>
                  <a:lnTo>
                    <a:pt x="1002637" y="129820"/>
                  </a:lnTo>
                  <a:lnTo>
                    <a:pt x="1036774" y="158082"/>
                  </a:lnTo>
                  <a:lnTo>
                    <a:pt x="1068661" y="188630"/>
                  </a:lnTo>
                  <a:lnTo>
                    <a:pt x="1098163" y="221332"/>
                  </a:lnTo>
                  <a:lnTo>
                    <a:pt x="1125141" y="256058"/>
                  </a:lnTo>
                  <a:lnTo>
                    <a:pt x="1149460" y="292675"/>
                  </a:lnTo>
                  <a:lnTo>
                    <a:pt x="1170980" y="331053"/>
                  </a:lnTo>
                  <a:lnTo>
                    <a:pt x="1189566" y="371060"/>
                  </a:lnTo>
                  <a:lnTo>
                    <a:pt x="1205081" y="412564"/>
                  </a:lnTo>
                  <a:lnTo>
                    <a:pt x="1217386" y="455435"/>
                  </a:lnTo>
                  <a:lnTo>
                    <a:pt x="1226345" y="499540"/>
                  </a:lnTo>
                  <a:lnTo>
                    <a:pt x="1231822" y="544749"/>
                  </a:lnTo>
                  <a:lnTo>
                    <a:pt x="1233678" y="590931"/>
                  </a:lnTo>
                  <a:lnTo>
                    <a:pt x="1231822" y="637112"/>
                  </a:lnTo>
                  <a:lnTo>
                    <a:pt x="1226345" y="682321"/>
                  </a:lnTo>
                  <a:lnTo>
                    <a:pt x="1217386" y="726426"/>
                  </a:lnTo>
                  <a:lnTo>
                    <a:pt x="1205081" y="769297"/>
                  </a:lnTo>
                  <a:lnTo>
                    <a:pt x="1189566" y="810801"/>
                  </a:lnTo>
                  <a:lnTo>
                    <a:pt x="1170980" y="850808"/>
                  </a:lnTo>
                  <a:lnTo>
                    <a:pt x="1149460" y="889186"/>
                  </a:lnTo>
                  <a:lnTo>
                    <a:pt x="1125141" y="925803"/>
                  </a:lnTo>
                  <a:lnTo>
                    <a:pt x="1098163" y="960529"/>
                  </a:lnTo>
                  <a:lnTo>
                    <a:pt x="1068661" y="993231"/>
                  </a:lnTo>
                  <a:lnTo>
                    <a:pt x="1036774" y="1023779"/>
                  </a:lnTo>
                  <a:lnTo>
                    <a:pt x="1002637" y="1052041"/>
                  </a:lnTo>
                  <a:lnTo>
                    <a:pt x="966389" y="1077886"/>
                  </a:lnTo>
                  <a:lnTo>
                    <a:pt x="928166" y="1101183"/>
                  </a:lnTo>
                  <a:lnTo>
                    <a:pt x="888106" y="1121799"/>
                  </a:lnTo>
                  <a:lnTo>
                    <a:pt x="846346" y="1139604"/>
                  </a:lnTo>
                  <a:lnTo>
                    <a:pt x="803022" y="1154466"/>
                  </a:lnTo>
                  <a:lnTo>
                    <a:pt x="758272" y="1166255"/>
                  </a:lnTo>
                  <a:lnTo>
                    <a:pt x="712234" y="1174838"/>
                  </a:lnTo>
                  <a:lnTo>
                    <a:pt x="665043" y="1180084"/>
                  </a:lnTo>
                  <a:lnTo>
                    <a:pt x="616839" y="1181862"/>
                  </a:lnTo>
                  <a:lnTo>
                    <a:pt x="568634" y="1180084"/>
                  </a:lnTo>
                  <a:lnTo>
                    <a:pt x="521443" y="1174838"/>
                  </a:lnTo>
                  <a:lnTo>
                    <a:pt x="475405" y="1166255"/>
                  </a:lnTo>
                  <a:lnTo>
                    <a:pt x="430655" y="1154466"/>
                  </a:lnTo>
                  <a:lnTo>
                    <a:pt x="387331" y="1139604"/>
                  </a:lnTo>
                  <a:lnTo>
                    <a:pt x="345571" y="1121799"/>
                  </a:lnTo>
                  <a:lnTo>
                    <a:pt x="305511" y="1101183"/>
                  </a:lnTo>
                  <a:lnTo>
                    <a:pt x="267288" y="1077886"/>
                  </a:lnTo>
                  <a:lnTo>
                    <a:pt x="231040" y="1052041"/>
                  </a:lnTo>
                  <a:lnTo>
                    <a:pt x="196903" y="1023779"/>
                  </a:lnTo>
                  <a:lnTo>
                    <a:pt x="165016" y="993231"/>
                  </a:lnTo>
                  <a:lnTo>
                    <a:pt x="135514" y="960529"/>
                  </a:lnTo>
                  <a:lnTo>
                    <a:pt x="108536" y="925803"/>
                  </a:lnTo>
                  <a:lnTo>
                    <a:pt x="84217" y="889186"/>
                  </a:lnTo>
                  <a:lnTo>
                    <a:pt x="62697" y="850808"/>
                  </a:lnTo>
                  <a:lnTo>
                    <a:pt x="44111" y="810801"/>
                  </a:lnTo>
                  <a:lnTo>
                    <a:pt x="28596" y="769297"/>
                  </a:lnTo>
                  <a:lnTo>
                    <a:pt x="16291" y="726426"/>
                  </a:lnTo>
                  <a:lnTo>
                    <a:pt x="7332" y="682321"/>
                  </a:lnTo>
                  <a:lnTo>
                    <a:pt x="1855" y="637112"/>
                  </a:lnTo>
                  <a:lnTo>
                    <a:pt x="0" y="590931"/>
                  </a:lnTo>
                  <a:close/>
                </a:path>
              </a:pathLst>
            </a:custGeom>
            <a:ln w="12700">
              <a:solidFill>
                <a:srgbClr val="E43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38990" y="2645836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60" h="187960">
                  <a:moveTo>
                    <a:pt x="60871" y="0"/>
                  </a:moveTo>
                  <a:lnTo>
                    <a:pt x="0" y="187337"/>
                  </a:lnTo>
                </a:path>
              </a:pathLst>
            </a:custGeom>
            <a:ln w="12700">
              <a:solidFill>
                <a:srgbClr val="E431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348858" y="2328291"/>
              <a:ext cx="1233805" cy="1182370"/>
            </a:xfrm>
            <a:custGeom>
              <a:avLst/>
              <a:gdLst/>
              <a:ahLst/>
              <a:cxnLst/>
              <a:rect l="l" t="t" r="r" b="b"/>
              <a:pathLst>
                <a:path w="1233804" h="1182370">
                  <a:moveTo>
                    <a:pt x="0" y="590930"/>
                  </a:moveTo>
                  <a:lnTo>
                    <a:pt x="1855" y="544749"/>
                  </a:lnTo>
                  <a:lnTo>
                    <a:pt x="7332" y="499540"/>
                  </a:lnTo>
                  <a:lnTo>
                    <a:pt x="16291" y="455435"/>
                  </a:lnTo>
                  <a:lnTo>
                    <a:pt x="28596" y="412564"/>
                  </a:lnTo>
                  <a:lnTo>
                    <a:pt x="44111" y="371060"/>
                  </a:lnTo>
                  <a:lnTo>
                    <a:pt x="62697" y="331053"/>
                  </a:lnTo>
                  <a:lnTo>
                    <a:pt x="84217" y="292675"/>
                  </a:lnTo>
                  <a:lnTo>
                    <a:pt x="108536" y="256058"/>
                  </a:lnTo>
                  <a:lnTo>
                    <a:pt x="135514" y="221332"/>
                  </a:lnTo>
                  <a:lnTo>
                    <a:pt x="165016" y="188630"/>
                  </a:lnTo>
                  <a:lnTo>
                    <a:pt x="196903" y="158082"/>
                  </a:lnTo>
                  <a:lnTo>
                    <a:pt x="231040" y="129820"/>
                  </a:lnTo>
                  <a:lnTo>
                    <a:pt x="267288" y="103975"/>
                  </a:lnTo>
                  <a:lnTo>
                    <a:pt x="305511" y="80678"/>
                  </a:lnTo>
                  <a:lnTo>
                    <a:pt x="345571" y="60062"/>
                  </a:lnTo>
                  <a:lnTo>
                    <a:pt x="387331" y="42257"/>
                  </a:lnTo>
                  <a:lnTo>
                    <a:pt x="430655" y="27395"/>
                  </a:lnTo>
                  <a:lnTo>
                    <a:pt x="475405" y="15606"/>
                  </a:lnTo>
                  <a:lnTo>
                    <a:pt x="521443" y="7023"/>
                  </a:lnTo>
                  <a:lnTo>
                    <a:pt x="568634" y="1777"/>
                  </a:lnTo>
                  <a:lnTo>
                    <a:pt x="616839" y="0"/>
                  </a:lnTo>
                  <a:lnTo>
                    <a:pt x="665043" y="1777"/>
                  </a:lnTo>
                  <a:lnTo>
                    <a:pt x="712234" y="7023"/>
                  </a:lnTo>
                  <a:lnTo>
                    <a:pt x="758272" y="15606"/>
                  </a:lnTo>
                  <a:lnTo>
                    <a:pt x="803022" y="27395"/>
                  </a:lnTo>
                  <a:lnTo>
                    <a:pt x="846346" y="42257"/>
                  </a:lnTo>
                  <a:lnTo>
                    <a:pt x="888106" y="60062"/>
                  </a:lnTo>
                  <a:lnTo>
                    <a:pt x="928166" y="80678"/>
                  </a:lnTo>
                  <a:lnTo>
                    <a:pt x="966389" y="103975"/>
                  </a:lnTo>
                  <a:lnTo>
                    <a:pt x="1002637" y="129820"/>
                  </a:lnTo>
                  <a:lnTo>
                    <a:pt x="1036774" y="158082"/>
                  </a:lnTo>
                  <a:lnTo>
                    <a:pt x="1068661" y="188630"/>
                  </a:lnTo>
                  <a:lnTo>
                    <a:pt x="1098163" y="221332"/>
                  </a:lnTo>
                  <a:lnTo>
                    <a:pt x="1125141" y="256058"/>
                  </a:lnTo>
                  <a:lnTo>
                    <a:pt x="1149460" y="292675"/>
                  </a:lnTo>
                  <a:lnTo>
                    <a:pt x="1170980" y="331053"/>
                  </a:lnTo>
                  <a:lnTo>
                    <a:pt x="1189566" y="371060"/>
                  </a:lnTo>
                  <a:lnTo>
                    <a:pt x="1205081" y="412564"/>
                  </a:lnTo>
                  <a:lnTo>
                    <a:pt x="1217386" y="455435"/>
                  </a:lnTo>
                  <a:lnTo>
                    <a:pt x="1226345" y="499540"/>
                  </a:lnTo>
                  <a:lnTo>
                    <a:pt x="1231822" y="544749"/>
                  </a:lnTo>
                  <a:lnTo>
                    <a:pt x="1233678" y="590930"/>
                  </a:lnTo>
                  <a:lnTo>
                    <a:pt x="1231822" y="637112"/>
                  </a:lnTo>
                  <a:lnTo>
                    <a:pt x="1226345" y="682321"/>
                  </a:lnTo>
                  <a:lnTo>
                    <a:pt x="1217386" y="726426"/>
                  </a:lnTo>
                  <a:lnTo>
                    <a:pt x="1205081" y="769297"/>
                  </a:lnTo>
                  <a:lnTo>
                    <a:pt x="1189566" y="810801"/>
                  </a:lnTo>
                  <a:lnTo>
                    <a:pt x="1170980" y="850808"/>
                  </a:lnTo>
                  <a:lnTo>
                    <a:pt x="1149460" y="889186"/>
                  </a:lnTo>
                  <a:lnTo>
                    <a:pt x="1125141" y="925803"/>
                  </a:lnTo>
                  <a:lnTo>
                    <a:pt x="1098163" y="960529"/>
                  </a:lnTo>
                  <a:lnTo>
                    <a:pt x="1068661" y="993231"/>
                  </a:lnTo>
                  <a:lnTo>
                    <a:pt x="1036774" y="1023779"/>
                  </a:lnTo>
                  <a:lnTo>
                    <a:pt x="1002637" y="1052041"/>
                  </a:lnTo>
                  <a:lnTo>
                    <a:pt x="966389" y="1077886"/>
                  </a:lnTo>
                  <a:lnTo>
                    <a:pt x="928166" y="1101183"/>
                  </a:lnTo>
                  <a:lnTo>
                    <a:pt x="888106" y="1121799"/>
                  </a:lnTo>
                  <a:lnTo>
                    <a:pt x="846346" y="1139604"/>
                  </a:lnTo>
                  <a:lnTo>
                    <a:pt x="803022" y="1154466"/>
                  </a:lnTo>
                  <a:lnTo>
                    <a:pt x="758272" y="1166255"/>
                  </a:lnTo>
                  <a:lnTo>
                    <a:pt x="712234" y="1174838"/>
                  </a:lnTo>
                  <a:lnTo>
                    <a:pt x="665043" y="1180084"/>
                  </a:lnTo>
                  <a:lnTo>
                    <a:pt x="616839" y="1181861"/>
                  </a:lnTo>
                  <a:lnTo>
                    <a:pt x="568634" y="1180084"/>
                  </a:lnTo>
                  <a:lnTo>
                    <a:pt x="521443" y="1174838"/>
                  </a:lnTo>
                  <a:lnTo>
                    <a:pt x="475405" y="1166255"/>
                  </a:lnTo>
                  <a:lnTo>
                    <a:pt x="430655" y="1154466"/>
                  </a:lnTo>
                  <a:lnTo>
                    <a:pt x="387331" y="1139604"/>
                  </a:lnTo>
                  <a:lnTo>
                    <a:pt x="345571" y="1121799"/>
                  </a:lnTo>
                  <a:lnTo>
                    <a:pt x="305511" y="1101183"/>
                  </a:lnTo>
                  <a:lnTo>
                    <a:pt x="267288" y="1077886"/>
                  </a:lnTo>
                  <a:lnTo>
                    <a:pt x="231040" y="1052041"/>
                  </a:lnTo>
                  <a:lnTo>
                    <a:pt x="196903" y="1023779"/>
                  </a:lnTo>
                  <a:lnTo>
                    <a:pt x="165016" y="993231"/>
                  </a:lnTo>
                  <a:lnTo>
                    <a:pt x="135514" y="960529"/>
                  </a:lnTo>
                  <a:lnTo>
                    <a:pt x="108536" y="925803"/>
                  </a:lnTo>
                  <a:lnTo>
                    <a:pt x="84217" y="889186"/>
                  </a:lnTo>
                  <a:lnTo>
                    <a:pt x="62697" y="850808"/>
                  </a:lnTo>
                  <a:lnTo>
                    <a:pt x="44111" y="810801"/>
                  </a:lnTo>
                  <a:lnTo>
                    <a:pt x="28596" y="769297"/>
                  </a:lnTo>
                  <a:lnTo>
                    <a:pt x="16291" y="726426"/>
                  </a:lnTo>
                  <a:lnTo>
                    <a:pt x="7332" y="682321"/>
                  </a:lnTo>
                  <a:lnTo>
                    <a:pt x="1855" y="637112"/>
                  </a:lnTo>
                  <a:lnTo>
                    <a:pt x="0" y="590930"/>
                  </a:lnTo>
                  <a:close/>
                </a:path>
              </a:pathLst>
            </a:custGeom>
            <a:ln w="12700">
              <a:solidFill>
                <a:srgbClr val="F9A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43121" y="2982087"/>
              <a:ext cx="205740" cy="0"/>
            </a:xfrm>
            <a:custGeom>
              <a:avLst/>
              <a:gdLst/>
              <a:ahLst/>
              <a:cxnLst/>
              <a:rect l="l" t="t" r="r" b="b"/>
              <a:pathLst>
                <a:path w="205739">
                  <a:moveTo>
                    <a:pt x="205701" y="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F9A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143119" y="4357497"/>
              <a:ext cx="1234440" cy="1182370"/>
            </a:xfrm>
            <a:custGeom>
              <a:avLst/>
              <a:gdLst/>
              <a:ahLst/>
              <a:cxnLst/>
              <a:rect l="l" t="t" r="r" b="b"/>
              <a:pathLst>
                <a:path w="1234439" h="1182370">
                  <a:moveTo>
                    <a:pt x="0" y="590930"/>
                  </a:moveTo>
                  <a:lnTo>
                    <a:pt x="1856" y="544749"/>
                  </a:lnTo>
                  <a:lnTo>
                    <a:pt x="7336" y="499540"/>
                  </a:lnTo>
                  <a:lnTo>
                    <a:pt x="16301" y="455435"/>
                  </a:lnTo>
                  <a:lnTo>
                    <a:pt x="28614" y="412564"/>
                  </a:lnTo>
                  <a:lnTo>
                    <a:pt x="44137" y="371060"/>
                  </a:lnTo>
                  <a:lnTo>
                    <a:pt x="62735" y="331053"/>
                  </a:lnTo>
                  <a:lnTo>
                    <a:pt x="84268" y="292675"/>
                  </a:lnTo>
                  <a:lnTo>
                    <a:pt x="108601" y="256058"/>
                  </a:lnTo>
                  <a:lnTo>
                    <a:pt x="135596" y="221332"/>
                  </a:lnTo>
                  <a:lnTo>
                    <a:pt x="165116" y="188630"/>
                  </a:lnTo>
                  <a:lnTo>
                    <a:pt x="197023" y="158082"/>
                  </a:lnTo>
                  <a:lnTo>
                    <a:pt x="231180" y="129820"/>
                  </a:lnTo>
                  <a:lnTo>
                    <a:pt x="267451" y="103975"/>
                  </a:lnTo>
                  <a:lnTo>
                    <a:pt x="305697" y="80678"/>
                  </a:lnTo>
                  <a:lnTo>
                    <a:pt x="345782" y="60062"/>
                  </a:lnTo>
                  <a:lnTo>
                    <a:pt x="387568" y="42257"/>
                  </a:lnTo>
                  <a:lnTo>
                    <a:pt x="430919" y="27395"/>
                  </a:lnTo>
                  <a:lnTo>
                    <a:pt x="475697" y="15606"/>
                  </a:lnTo>
                  <a:lnTo>
                    <a:pt x="521764" y="7023"/>
                  </a:lnTo>
                  <a:lnTo>
                    <a:pt x="568984" y="1777"/>
                  </a:lnTo>
                  <a:lnTo>
                    <a:pt x="617220" y="0"/>
                  </a:lnTo>
                  <a:lnTo>
                    <a:pt x="665455" y="1777"/>
                  </a:lnTo>
                  <a:lnTo>
                    <a:pt x="712675" y="7023"/>
                  </a:lnTo>
                  <a:lnTo>
                    <a:pt x="758742" y="15606"/>
                  </a:lnTo>
                  <a:lnTo>
                    <a:pt x="803520" y="27395"/>
                  </a:lnTo>
                  <a:lnTo>
                    <a:pt x="846871" y="42257"/>
                  </a:lnTo>
                  <a:lnTo>
                    <a:pt x="888657" y="60062"/>
                  </a:lnTo>
                  <a:lnTo>
                    <a:pt x="928742" y="80678"/>
                  </a:lnTo>
                  <a:lnTo>
                    <a:pt x="966988" y="103975"/>
                  </a:lnTo>
                  <a:lnTo>
                    <a:pt x="1003259" y="129820"/>
                  </a:lnTo>
                  <a:lnTo>
                    <a:pt x="1037416" y="158082"/>
                  </a:lnTo>
                  <a:lnTo>
                    <a:pt x="1069323" y="188630"/>
                  </a:lnTo>
                  <a:lnTo>
                    <a:pt x="1098843" y="221332"/>
                  </a:lnTo>
                  <a:lnTo>
                    <a:pt x="1125838" y="256058"/>
                  </a:lnTo>
                  <a:lnTo>
                    <a:pt x="1150171" y="292675"/>
                  </a:lnTo>
                  <a:lnTo>
                    <a:pt x="1171704" y="331053"/>
                  </a:lnTo>
                  <a:lnTo>
                    <a:pt x="1190302" y="371060"/>
                  </a:lnTo>
                  <a:lnTo>
                    <a:pt x="1205825" y="412564"/>
                  </a:lnTo>
                  <a:lnTo>
                    <a:pt x="1218138" y="455435"/>
                  </a:lnTo>
                  <a:lnTo>
                    <a:pt x="1227103" y="499540"/>
                  </a:lnTo>
                  <a:lnTo>
                    <a:pt x="1232583" y="544749"/>
                  </a:lnTo>
                  <a:lnTo>
                    <a:pt x="1234440" y="590930"/>
                  </a:lnTo>
                  <a:lnTo>
                    <a:pt x="1232583" y="637112"/>
                  </a:lnTo>
                  <a:lnTo>
                    <a:pt x="1227103" y="682321"/>
                  </a:lnTo>
                  <a:lnTo>
                    <a:pt x="1218138" y="726426"/>
                  </a:lnTo>
                  <a:lnTo>
                    <a:pt x="1205825" y="769297"/>
                  </a:lnTo>
                  <a:lnTo>
                    <a:pt x="1190302" y="810801"/>
                  </a:lnTo>
                  <a:lnTo>
                    <a:pt x="1171704" y="850808"/>
                  </a:lnTo>
                  <a:lnTo>
                    <a:pt x="1150171" y="889186"/>
                  </a:lnTo>
                  <a:lnTo>
                    <a:pt x="1125838" y="925803"/>
                  </a:lnTo>
                  <a:lnTo>
                    <a:pt x="1098843" y="960529"/>
                  </a:lnTo>
                  <a:lnTo>
                    <a:pt x="1069323" y="993231"/>
                  </a:lnTo>
                  <a:lnTo>
                    <a:pt x="1037416" y="1023779"/>
                  </a:lnTo>
                  <a:lnTo>
                    <a:pt x="1003259" y="1052041"/>
                  </a:lnTo>
                  <a:lnTo>
                    <a:pt x="966988" y="1077886"/>
                  </a:lnTo>
                  <a:lnTo>
                    <a:pt x="928742" y="1101183"/>
                  </a:lnTo>
                  <a:lnTo>
                    <a:pt x="888657" y="1121799"/>
                  </a:lnTo>
                  <a:lnTo>
                    <a:pt x="846871" y="1139604"/>
                  </a:lnTo>
                  <a:lnTo>
                    <a:pt x="803520" y="1154466"/>
                  </a:lnTo>
                  <a:lnTo>
                    <a:pt x="758742" y="1166255"/>
                  </a:lnTo>
                  <a:lnTo>
                    <a:pt x="712675" y="1174838"/>
                  </a:lnTo>
                  <a:lnTo>
                    <a:pt x="665455" y="1180084"/>
                  </a:lnTo>
                  <a:lnTo>
                    <a:pt x="617220" y="1181861"/>
                  </a:lnTo>
                  <a:lnTo>
                    <a:pt x="568984" y="1180084"/>
                  </a:lnTo>
                  <a:lnTo>
                    <a:pt x="521764" y="1174838"/>
                  </a:lnTo>
                  <a:lnTo>
                    <a:pt x="475697" y="1166255"/>
                  </a:lnTo>
                  <a:lnTo>
                    <a:pt x="430919" y="1154466"/>
                  </a:lnTo>
                  <a:lnTo>
                    <a:pt x="387568" y="1139604"/>
                  </a:lnTo>
                  <a:lnTo>
                    <a:pt x="345782" y="1121799"/>
                  </a:lnTo>
                  <a:lnTo>
                    <a:pt x="305697" y="1101183"/>
                  </a:lnTo>
                  <a:lnTo>
                    <a:pt x="267451" y="1077886"/>
                  </a:lnTo>
                  <a:lnTo>
                    <a:pt x="231180" y="1052041"/>
                  </a:lnTo>
                  <a:lnTo>
                    <a:pt x="197023" y="1023779"/>
                  </a:lnTo>
                  <a:lnTo>
                    <a:pt x="165116" y="993231"/>
                  </a:lnTo>
                  <a:lnTo>
                    <a:pt x="135596" y="960529"/>
                  </a:lnTo>
                  <a:lnTo>
                    <a:pt x="108601" y="925803"/>
                  </a:lnTo>
                  <a:lnTo>
                    <a:pt x="84268" y="889186"/>
                  </a:lnTo>
                  <a:lnTo>
                    <a:pt x="62735" y="850808"/>
                  </a:lnTo>
                  <a:lnTo>
                    <a:pt x="44137" y="810801"/>
                  </a:lnTo>
                  <a:lnTo>
                    <a:pt x="28614" y="769297"/>
                  </a:lnTo>
                  <a:lnTo>
                    <a:pt x="16301" y="726426"/>
                  </a:lnTo>
                  <a:lnTo>
                    <a:pt x="7336" y="682321"/>
                  </a:lnTo>
                  <a:lnTo>
                    <a:pt x="1856" y="637112"/>
                  </a:lnTo>
                  <a:lnTo>
                    <a:pt x="0" y="590930"/>
                  </a:lnTo>
                  <a:close/>
                </a:path>
              </a:pathLst>
            </a:custGeom>
            <a:ln w="12700">
              <a:solidFill>
                <a:srgbClr val="1EAD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16475" y="4228594"/>
              <a:ext cx="60960" cy="187960"/>
            </a:xfrm>
            <a:custGeom>
              <a:avLst/>
              <a:gdLst/>
              <a:ahLst/>
              <a:cxnLst/>
              <a:rect l="l" t="t" r="r" b="b"/>
              <a:pathLst>
                <a:path w="60960" h="187960">
                  <a:moveTo>
                    <a:pt x="60871" y="187337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1EAD6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96564" y="4753737"/>
              <a:ext cx="1234440" cy="1182370"/>
            </a:xfrm>
            <a:custGeom>
              <a:avLst/>
              <a:gdLst/>
              <a:ahLst/>
              <a:cxnLst/>
              <a:rect l="l" t="t" r="r" b="b"/>
              <a:pathLst>
                <a:path w="1234439" h="1182370">
                  <a:moveTo>
                    <a:pt x="0" y="590931"/>
                  </a:moveTo>
                  <a:lnTo>
                    <a:pt x="1856" y="544749"/>
                  </a:lnTo>
                  <a:lnTo>
                    <a:pt x="7336" y="499540"/>
                  </a:lnTo>
                  <a:lnTo>
                    <a:pt x="16301" y="455435"/>
                  </a:lnTo>
                  <a:lnTo>
                    <a:pt x="28614" y="412564"/>
                  </a:lnTo>
                  <a:lnTo>
                    <a:pt x="44137" y="371060"/>
                  </a:lnTo>
                  <a:lnTo>
                    <a:pt x="62735" y="331053"/>
                  </a:lnTo>
                  <a:lnTo>
                    <a:pt x="84268" y="292675"/>
                  </a:lnTo>
                  <a:lnTo>
                    <a:pt x="108601" y="256058"/>
                  </a:lnTo>
                  <a:lnTo>
                    <a:pt x="135596" y="221332"/>
                  </a:lnTo>
                  <a:lnTo>
                    <a:pt x="165116" y="188630"/>
                  </a:lnTo>
                  <a:lnTo>
                    <a:pt x="197023" y="158082"/>
                  </a:lnTo>
                  <a:lnTo>
                    <a:pt x="231180" y="129820"/>
                  </a:lnTo>
                  <a:lnTo>
                    <a:pt x="267451" y="103975"/>
                  </a:lnTo>
                  <a:lnTo>
                    <a:pt x="305697" y="80678"/>
                  </a:lnTo>
                  <a:lnTo>
                    <a:pt x="345782" y="60062"/>
                  </a:lnTo>
                  <a:lnTo>
                    <a:pt x="387568" y="42257"/>
                  </a:lnTo>
                  <a:lnTo>
                    <a:pt x="430919" y="27395"/>
                  </a:lnTo>
                  <a:lnTo>
                    <a:pt x="475697" y="15606"/>
                  </a:lnTo>
                  <a:lnTo>
                    <a:pt x="521764" y="7023"/>
                  </a:lnTo>
                  <a:lnTo>
                    <a:pt x="568984" y="1777"/>
                  </a:lnTo>
                  <a:lnTo>
                    <a:pt x="617220" y="0"/>
                  </a:lnTo>
                  <a:lnTo>
                    <a:pt x="665455" y="1777"/>
                  </a:lnTo>
                  <a:lnTo>
                    <a:pt x="712675" y="7023"/>
                  </a:lnTo>
                  <a:lnTo>
                    <a:pt x="758742" y="15606"/>
                  </a:lnTo>
                  <a:lnTo>
                    <a:pt x="803520" y="27395"/>
                  </a:lnTo>
                  <a:lnTo>
                    <a:pt x="846871" y="42257"/>
                  </a:lnTo>
                  <a:lnTo>
                    <a:pt x="888657" y="60062"/>
                  </a:lnTo>
                  <a:lnTo>
                    <a:pt x="928742" y="80678"/>
                  </a:lnTo>
                  <a:lnTo>
                    <a:pt x="966988" y="103975"/>
                  </a:lnTo>
                  <a:lnTo>
                    <a:pt x="1003259" y="129820"/>
                  </a:lnTo>
                  <a:lnTo>
                    <a:pt x="1037416" y="158082"/>
                  </a:lnTo>
                  <a:lnTo>
                    <a:pt x="1069323" y="188630"/>
                  </a:lnTo>
                  <a:lnTo>
                    <a:pt x="1098843" y="221332"/>
                  </a:lnTo>
                  <a:lnTo>
                    <a:pt x="1125838" y="256058"/>
                  </a:lnTo>
                  <a:lnTo>
                    <a:pt x="1150171" y="292675"/>
                  </a:lnTo>
                  <a:lnTo>
                    <a:pt x="1171704" y="331053"/>
                  </a:lnTo>
                  <a:lnTo>
                    <a:pt x="1190302" y="371060"/>
                  </a:lnTo>
                  <a:lnTo>
                    <a:pt x="1205825" y="412564"/>
                  </a:lnTo>
                  <a:lnTo>
                    <a:pt x="1218138" y="455435"/>
                  </a:lnTo>
                  <a:lnTo>
                    <a:pt x="1227103" y="499540"/>
                  </a:lnTo>
                  <a:lnTo>
                    <a:pt x="1232583" y="544749"/>
                  </a:lnTo>
                  <a:lnTo>
                    <a:pt x="1234440" y="590931"/>
                  </a:lnTo>
                  <a:lnTo>
                    <a:pt x="1232583" y="637112"/>
                  </a:lnTo>
                  <a:lnTo>
                    <a:pt x="1227103" y="682321"/>
                  </a:lnTo>
                  <a:lnTo>
                    <a:pt x="1218138" y="726426"/>
                  </a:lnTo>
                  <a:lnTo>
                    <a:pt x="1205825" y="769297"/>
                  </a:lnTo>
                  <a:lnTo>
                    <a:pt x="1190302" y="810801"/>
                  </a:lnTo>
                  <a:lnTo>
                    <a:pt x="1171704" y="850808"/>
                  </a:lnTo>
                  <a:lnTo>
                    <a:pt x="1150171" y="889186"/>
                  </a:lnTo>
                  <a:lnTo>
                    <a:pt x="1125838" y="925803"/>
                  </a:lnTo>
                  <a:lnTo>
                    <a:pt x="1098843" y="960529"/>
                  </a:lnTo>
                  <a:lnTo>
                    <a:pt x="1069323" y="993231"/>
                  </a:lnTo>
                  <a:lnTo>
                    <a:pt x="1037416" y="1023779"/>
                  </a:lnTo>
                  <a:lnTo>
                    <a:pt x="1003259" y="1052041"/>
                  </a:lnTo>
                  <a:lnTo>
                    <a:pt x="966988" y="1077886"/>
                  </a:lnTo>
                  <a:lnTo>
                    <a:pt x="928742" y="1101183"/>
                  </a:lnTo>
                  <a:lnTo>
                    <a:pt x="888657" y="1121799"/>
                  </a:lnTo>
                  <a:lnTo>
                    <a:pt x="846871" y="1139604"/>
                  </a:lnTo>
                  <a:lnTo>
                    <a:pt x="803520" y="1154466"/>
                  </a:lnTo>
                  <a:lnTo>
                    <a:pt x="758742" y="1166255"/>
                  </a:lnTo>
                  <a:lnTo>
                    <a:pt x="712675" y="1174838"/>
                  </a:lnTo>
                  <a:lnTo>
                    <a:pt x="665455" y="1180084"/>
                  </a:lnTo>
                  <a:lnTo>
                    <a:pt x="617220" y="1181862"/>
                  </a:lnTo>
                  <a:lnTo>
                    <a:pt x="568984" y="1180084"/>
                  </a:lnTo>
                  <a:lnTo>
                    <a:pt x="521764" y="1174838"/>
                  </a:lnTo>
                  <a:lnTo>
                    <a:pt x="475697" y="1166255"/>
                  </a:lnTo>
                  <a:lnTo>
                    <a:pt x="430919" y="1154466"/>
                  </a:lnTo>
                  <a:lnTo>
                    <a:pt x="387568" y="1139604"/>
                  </a:lnTo>
                  <a:lnTo>
                    <a:pt x="345782" y="1121799"/>
                  </a:lnTo>
                  <a:lnTo>
                    <a:pt x="305697" y="1101183"/>
                  </a:lnTo>
                  <a:lnTo>
                    <a:pt x="267451" y="1077886"/>
                  </a:lnTo>
                  <a:lnTo>
                    <a:pt x="231180" y="1052041"/>
                  </a:lnTo>
                  <a:lnTo>
                    <a:pt x="197023" y="1023779"/>
                  </a:lnTo>
                  <a:lnTo>
                    <a:pt x="165116" y="993231"/>
                  </a:lnTo>
                  <a:lnTo>
                    <a:pt x="135596" y="960529"/>
                  </a:lnTo>
                  <a:lnTo>
                    <a:pt x="108601" y="925803"/>
                  </a:lnTo>
                  <a:lnTo>
                    <a:pt x="84268" y="889186"/>
                  </a:lnTo>
                  <a:lnTo>
                    <a:pt x="62735" y="850808"/>
                  </a:lnTo>
                  <a:lnTo>
                    <a:pt x="44137" y="810801"/>
                  </a:lnTo>
                  <a:lnTo>
                    <a:pt x="28614" y="769297"/>
                  </a:lnTo>
                  <a:lnTo>
                    <a:pt x="16301" y="726426"/>
                  </a:lnTo>
                  <a:lnTo>
                    <a:pt x="7336" y="682321"/>
                  </a:lnTo>
                  <a:lnTo>
                    <a:pt x="1856" y="637112"/>
                  </a:lnTo>
                  <a:lnTo>
                    <a:pt x="0" y="590931"/>
                  </a:lnTo>
                  <a:close/>
                </a:path>
              </a:pathLst>
            </a:custGeom>
            <a:ln w="12700">
              <a:solidFill>
                <a:srgbClr val="C20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089278" y="4846841"/>
              <a:ext cx="167005" cy="121285"/>
            </a:xfrm>
            <a:custGeom>
              <a:avLst/>
              <a:gdLst/>
              <a:ahLst/>
              <a:cxnLst/>
              <a:rect l="l" t="t" r="r" b="b"/>
              <a:pathLst>
                <a:path w="167004" h="121285">
                  <a:moveTo>
                    <a:pt x="166420" y="0"/>
                  </a:moveTo>
                  <a:lnTo>
                    <a:pt x="0" y="120904"/>
                  </a:lnTo>
                </a:path>
              </a:pathLst>
            </a:custGeom>
            <a:ln w="12700">
              <a:solidFill>
                <a:srgbClr val="C2038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91486" y="2931795"/>
              <a:ext cx="1234440" cy="1182370"/>
            </a:xfrm>
            <a:custGeom>
              <a:avLst/>
              <a:gdLst/>
              <a:ahLst/>
              <a:cxnLst/>
              <a:rect l="l" t="t" r="r" b="b"/>
              <a:pathLst>
                <a:path w="1234439" h="1182370">
                  <a:moveTo>
                    <a:pt x="0" y="590930"/>
                  </a:moveTo>
                  <a:lnTo>
                    <a:pt x="1856" y="544749"/>
                  </a:lnTo>
                  <a:lnTo>
                    <a:pt x="7336" y="499540"/>
                  </a:lnTo>
                  <a:lnTo>
                    <a:pt x="16301" y="455435"/>
                  </a:lnTo>
                  <a:lnTo>
                    <a:pt x="28614" y="412564"/>
                  </a:lnTo>
                  <a:lnTo>
                    <a:pt x="44137" y="371060"/>
                  </a:lnTo>
                  <a:lnTo>
                    <a:pt x="62735" y="331053"/>
                  </a:lnTo>
                  <a:lnTo>
                    <a:pt x="84268" y="292675"/>
                  </a:lnTo>
                  <a:lnTo>
                    <a:pt x="108601" y="256058"/>
                  </a:lnTo>
                  <a:lnTo>
                    <a:pt x="135596" y="221332"/>
                  </a:lnTo>
                  <a:lnTo>
                    <a:pt x="165116" y="188630"/>
                  </a:lnTo>
                  <a:lnTo>
                    <a:pt x="197023" y="158082"/>
                  </a:lnTo>
                  <a:lnTo>
                    <a:pt x="231180" y="129820"/>
                  </a:lnTo>
                  <a:lnTo>
                    <a:pt x="267451" y="103975"/>
                  </a:lnTo>
                  <a:lnTo>
                    <a:pt x="305697" y="80678"/>
                  </a:lnTo>
                  <a:lnTo>
                    <a:pt x="345782" y="60062"/>
                  </a:lnTo>
                  <a:lnTo>
                    <a:pt x="387568" y="42257"/>
                  </a:lnTo>
                  <a:lnTo>
                    <a:pt x="430919" y="27395"/>
                  </a:lnTo>
                  <a:lnTo>
                    <a:pt x="475697" y="15606"/>
                  </a:lnTo>
                  <a:lnTo>
                    <a:pt x="521764" y="7023"/>
                  </a:lnTo>
                  <a:lnTo>
                    <a:pt x="568984" y="1777"/>
                  </a:lnTo>
                  <a:lnTo>
                    <a:pt x="617220" y="0"/>
                  </a:lnTo>
                  <a:lnTo>
                    <a:pt x="665455" y="1777"/>
                  </a:lnTo>
                  <a:lnTo>
                    <a:pt x="712675" y="7023"/>
                  </a:lnTo>
                  <a:lnTo>
                    <a:pt x="758742" y="15606"/>
                  </a:lnTo>
                  <a:lnTo>
                    <a:pt x="803520" y="27395"/>
                  </a:lnTo>
                  <a:lnTo>
                    <a:pt x="846871" y="42257"/>
                  </a:lnTo>
                  <a:lnTo>
                    <a:pt x="888657" y="60062"/>
                  </a:lnTo>
                  <a:lnTo>
                    <a:pt x="928742" y="80678"/>
                  </a:lnTo>
                  <a:lnTo>
                    <a:pt x="966988" y="103975"/>
                  </a:lnTo>
                  <a:lnTo>
                    <a:pt x="1003259" y="129820"/>
                  </a:lnTo>
                  <a:lnTo>
                    <a:pt x="1037416" y="158082"/>
                  </a:lnTo>
                  <a:lnTo>
                    <a:pt x="1069323" y="188630"/>
                  </a:lnTo>
                  <a:lnTo>
                    <a:pt x="1098843" y="221332"/>
                  </a:lnTo>
                  <a:lnTo>
                    <a:pt x="1125838" y="256058"/>
                  </a:lnTo>
                  <a:lnTo>
                    <a:pt x="1150171" y="292675"/>
                  </a:lnTo>
                  <a:lnTo>
                    <a:pt x="1171704" y="331053"/>
                  </a:lnTo>
                  <a:lnTo>
                    <a:pt x="1190302" y="371060"/>
                  </a:lnTo>
                  <a:lnTo>
                    <a:pt x="1205825" y="412564"/>
                  </a:lnTo>
                  <a:lnTo>
                    <a:pt x="1218138" y="455435"/>
                  </a:lnTo>
                  <a:lnTo>
                    <a:pt x="1227103" y="499540"/>
                  </a:lnTo>
                  <a:lnTo>
                    <a:pt x="1232583" y="544749"/>
                  </a:lnTo>
                  <a:lnTo>
                    <a:pt x="1234440" y="590930"/>
                  </a:lnTo>
                  <a:lnTo>
                    <a:pt x="1232583" y="637112"/>
                  </a:lnTo>
                  <a:lnTo>
                    <a:pt x="1227103" y="682321"/>
                  </a:lnTo>
                  <a:lnTo>
                    <a:pt x="1218138" y="726426"/>
                  </a:lnTo>
                  <a:lnTo>
                    <a:pt x="1205825" y="769297"/>
                  </a:lnTo>
                  <a:lnTo>
                    <a:pt x="1190302" y="810801"/>
                  </a:lnTo>
                  <a:lnTo>
                    <a:pt x="1171704" y="850808"/>
                  </a:lnTo>
                  <a:lnTo>
                    <a:pt x="1150171" y="889186"/>
                  </a:lnTo>
                  <a:lnTo>
                    <a:pt x="1125838" y="925803"/>
                  </a:lnTo>
                  <a:lnTo>
                    <a:pt x="1098843" y="960529"/>
                  </a:lnTo>
                  <a:lnTo>
                    <a:pt x="1069323" y="993231"/>
                  </a:lnTo>
                  <a:lnTo>
                    <a:pt x="1037416" y="1023779"/>
                  </a:lnTo>
                  <a:lnTo>
                    <a:pt x="1003259" y="1052041"/>
                  </a:lnTo>
                  <a:lnTo>
                    <a:pt x="966988" y="1077886"/>
                  </a:lnTo>
                  <a:lnTo>
                    <a:pt x="928742" y="1101183"/>
                  </a:lnTo>
                  <a:lnTo>
                    <a:pt x="888657" y="1121799"/>
                  </a:lnTo>
                  <a:lnTo>
                    <a:pt x="846871" y="1139604"/>
                  </a:lnTo>
                  <a:lnTo>
                    <a:pt x="803520" y="1154466"/>
                  </a:lnTo>
                  <a:lnTo>
                    <a:pt x="758742" y="1166255"/>
                  </a:lnTo>
                  <a:lnTo>
                    <a:pt x="712675" y="1174838"/>
                  </a:lnTo>
                  <a:lnTo>
                    <a:pt x="665455" y="1180084"/>
                  </a:lnTo>
                  <a:lnTo>
                    <a:pt x="617220" y="1181861"/>
                  </a:lnTo>
                  <a:lnTo>
                    <a:pt x="568984" y="1180084"/>
                  </a:lnTo>
                  <a:lnTo>
                    <a:pt x="521764" y="1174838"/>
                  </a:lnTo>
                  <a:lnTo>
                    <a:pt x="475697" y="1166255"/>
                  </a:lnTo>
                  <a:lnTo>
                    <a:pt x="430919" y="1154466"/>
                  </a:lnTo>
                  <a:lnTo>
                    <a:pt x="387568" y="1139604"/>
                  </a:lnTo>
                  <a:lnTo>
                    <a:pt x="345782" y="1121799"/>
                  </a:lnTo>
                  <a:lnTo>
                    <a:pt x="305697" y="1101183"/>
                  </a:lnTo>
                  <a:lnTo>
                    <a:pt x="267451" y="1077886"/>
                  </a:lnTo>
                  <a:lnTo>
                    <a:pt x="231180" y="1052041"/>
                  </a:lnTo>
                  <a:lnTo>
                    <a:pt x="197023" y="1023779"/>
                  </a:lnTo>
                  <a:lnTo>
                    <a:pt x="165116" y="993231"/>
                  </a:lnTo>
                  <a:lnTo>
                    <a:pt x="135596" y="960529"/>
                  </a:lnTo>
                  <a:lnTo>
                    <a:pt x="108601" y="925803"/>
                  </a:lnTo>
                  <a:lnTo>
                    <a:pt x="84268" y="889186"/>
                  </a:lnTo>
                  <a:lnTo>
                    <a:pt x="62735" y="850808"/>
                  </a:lnTo>
                  <a:lnTo>
                    <a:pt x="44137" y="810801"/>
                  </a:lnTo>
                  <a:lnTo>
                    <a:pt x="28614" y="769297"/>
                  </a:lnTo>
                  <a:lnTo>
                    <a:pt x="16301" y="726426"/>
                  </a:lnTo>
                  <a:lnTo>
                    <a:pt x="7336" y="682321"/>
                  </a:lnTo>
                  <a:lnTo>
                    <a:pt x="1856" y="637112"/>
                  </a:lnTo>
                  <a:lnTo>
                    <a:pt x="0" y="590930"/>
                  </a:lnTo>
                  <a:close/>
                </a:path>
              </a:pathLst>
            </a:custGeom>
            <a:ln w="12700">
              <a:solidFill>
                <a:srgbClr val="11AC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13477" y="3869568"/>
              <a:ext cx="167005" cy="121285"/>
            </a:xfrm>
            <a:custGeom>
              <a:avLst/>
              <a:gdLst/>
              <a:ahLst/>
              <a:cxnLst/>
              <a:rect l="l" t="t" r="r" b="b"/>
              <a:pathLst>
                <a:path w="167004" h="121285">
                  <a:moveTo>
                    <a:pt x="166420" y="120916"/>
                  </a:moveTo>
                  <a:lnTo>
                    <a:pt x="0" y="0"/>
                  </a:lnTo>
                </a:path>
              </a:pathLst>
            </a:custGeom>
            <a:ln w="12699">
              <a:solidFill>
                <a:srgbClr val="11ACC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931603" y="3426146"/>
            <a:ext cx="84581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8105">
              <a:lnSpc>
                <a:spcPct val="100000"/>
              </a:lnSpc>
              <a:spcBef>
                <a:spcPts val="95"/>
              </a:spcBef>
            </a:pPr>
            <a:r>
              <a:rPr sz="2000" spc="-10" dirty="0">
                <a:solidFill>
                  <a:srgbClr val="404040"/>
                </a:solidFill>
                <a:latin typeface="Trebuchet MS"/>
                <a:cs typeface="Trebuchet MS"/>
              </a:rPr>
              <a:t>Factor </a:t>
            </a:r>
            <a:r>
              <a:rPr sz="2000" spc="-90" dirty="0">
                <a:solidFill>
                  <a:srgbClr val="404040"/>
                </a:solidFill>
                <a:latin typeface="Trebuchet MS"/>
                <a:cs typeface="Trebuchet MS"/>
              </a:rPr>
              <a:t>Analysis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Fall</a:t>
            </a:r>
            <a:r>
              <a:rPr spc="30" dirty="0"/>
              <a:t> </a:t>
            </a:r>
            <a:r>
              <a:rPr spc="-20" dirty="0"/>
              <a:t>2019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465957" y="6456787"/>
            <a:ext cx="2212975" cy="212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spc="45" dirty="0">
                <a:solidFill>
                  <a:srgbClr val="6D6C66"/>
                </a:solidFill>
                <a:latin typeface="Tahoma"/>
                <a:cs typeface="Tahoma"/>
              </a:rPr>
              <a:t>Principle</a:t>
            </a:r>
            <a:r>
              <a:rPr sz="1200" spc="-40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110" dirty="0">
                <a:solidFill>
                  <a:srgbClr val="6D6C66"/>
                </a:solidFill>
                <a:latin typeface="Tahoma"/>
                <a:cs typeface="Tahoma"/>
              </a:rPr>
              <a:t>Component</a:t>
            </a:r>
            <a:r>
              <a:rPr sz="1200" spc="-5" dirty="0">
                <a:solidFill>
                  <a:srgbClr val="6D6C66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6D6C66"/>
                </a:solidFill>
                <a:latin typeface="Tahoma"/>
                <a:cs typeface="Tahoma"/>
              </a:rPr>
              <a:t>Analysis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2230">
              <a:lnSpc>
                <a:spcPct val="100000"/>
              </a:lnSpc>
              <a:spcBef>
                <a:spcPts val="85"/>
              </a:spcBef>
            </a:pPr>
            <a:fld id="{81D60167-4931-47E6-BA6A-407CBD079E47}" type="slidenum">
              <a:rPr spc="-50" dirty="0"/>
              <a:t>9</a:t>
            </a:fld>
            <a:endParaRPr spc="-50" dirty="0"/>
          </a:p>
        </p:txBody>
      </p:sp>
      <p:sp>
        <p:nvSpPr>
          <p:cNvPr id="25" name="object 25"/>
          <p:cNvSpPr txBox="1"/>
          <p:nvPr/>
        </p:nvSpPr>
        <p:spPr>
          <a:xfrm>
            <a:off x="3600762" y="1616906"/>
            <a:ext cx="923925" cy="66294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53340" algn="ctr">
              <a:lnSpc>
                <a:spcPct val="100000"/>
              </a:lnSpc>
              <a:spcBef>
                <a:spcPts val="925"/>
              </a:spcBef>
            </a:pPr>
            <a:r>
              <a:rPr sz="1400" spc="-25" dirty="0">
                <a:solidFill>
                  <a:srgbClr val="EB646C"/>
                </a:solidFill>
                <a:latin typeface="Arial MT"/>
                <a:cs typeface="Arial MT"/>
              </a:rPr>
              <a:t>1.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830"/>
              </a:spcBef>
            </a:pPr>
            <a:r>
              <a:rPr sz="1400" b="1" spc="-10" dirty="0">
                <a:solidFill>
                  <a:srgbClr val="EB646C"/>
                </a:solidFill>
                <a:latin typeface="Arial"/>
                <a:cs typeface="Arial"/>
              </a:rPr>
              <a:t>Objectives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37747" y="2435570"/>
            <a:ext cx="617855" cy="62420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1590" algn="ctr">
              <a:lnSpc>
                <a:spcPct val="100000"/>
              </a:lnSpc>
              <a:spcBef>
                <a:spcPts val="775"/>
              </a:spcBef>
            </a:pPr>
            <a:r>
              <a:rPr sz="1400" spc="-25" dirty="0">
                <a:solidFill>
                  <a:srgbClr val="FAC264"/>
                </a:solidFill>
                <a:latin typeface="Arial MT"/>
                <a:cs typeface="Arial MT"/>
              </a:rPr>
              <a:t>2.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675"/>
              </a:spcBef>
            </a:pPr>
            <a:r>
              <a:rPr sz="1400" b="1" spc="-10" dirty="0">
                <a:solidFill>
                  <a:srgbClr val="FAC264"/>
                </a:solidFill>
                <a:latin typeface="Arial"/>
                <a:cs typeface="Arial"/>
              </a:rPr>
              <a:t>Design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96723" y="4433141"/>
            <a:ext cx="1149985" cy="63309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810"/>
              </a:spcBef>
            </a:pPr>
            <a:r>
              <a:rPr sz="1400" spc="-25" dirty="0">
                <a:solidFill>
                  <a:srgbClr val="55C28A"/>
                </a:solidFill>
                <a:latin typeface="Arial MT"/>
                <a:cs typeface="Arial MT"/>
              </a:rPr>
              <a:t>3.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sz="1400" b="1" spc="-10" dirty="0">
                <a:solidFill>
                  <a:srgbClr val="55C28A"/>
                </a:solidFill>
                <a:latin typeface="Arial"/>
                <a:cs typeface="Arial"/>
              </a:rPr>
              <a:t>Assumptions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371550" y="4897956"/>
            <a:ext cx="538480" cy="694055"/>
          </a:xfrm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marL="35560" algn="ctr">
              <a:lnSpc>
                <a:spcPct val="100000"/>
              </a:lnSpc>
              <a:spcBef>
                <a:spcPts val="1050"/>
              </a:spcBef>
            </a:pPr>
            <a:r>
              <a:rPr sz="1400" spc="-25" dirty="0">
                <a:solidFill>
                  <a:srgbClr val="D142A1"/>
                </a:solidFill>
                <a:latin typeface="Arial MT"/>
                <a:cs typeface="Arial MT"/>
              </a:rPr>
              <a:t>4.</a:t>
            </a:r>
            <a:endParaRPr sz="140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955"/>
              </a:spcBef>
            </a:pPr>
            <a:r>
              <a:rPr sz="1400" b="1" spc="-10" dirty="0">
                <a:solidFill>
                  <a:srgbClr val="D142A1"/>
                </a:solidFill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48300" y="3296846"/>
            <a:ext cx="11696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5565" marR="5080" indent="-63500">
              <a:lnSpc>
                <a:spcPct val="100000"/>
              </a:lnSpc>
              <a:spcBef>
                <a:spcPts val="95"/>
              </a:spcBef>
            </a:pPr>
            <a:r>
              <a:rPr sz="1400" b="1" spc="-10" dirty="0">
                <a:solidFill>
                  <a:srgbClr val="4DC1D0"/>
                </a:solidFill>
                <a:latin typeface="Arial"/>
                <a:cs typeface="Arial"/>
              </a:rPr>
              <a:t>Interpretation </a:t>
            </a:r>
            <a:r>
              <a:rPr sz="1400" b="1" dirty="0">
                <a:solidFill>
                  <a:srgbClr val="4DC1D0"/>
                </a:solidFill>
                <a:latin typeface="Arial"/>
                <a:cs typeface="Arial"/>
              </a:rPr>
              <a:t>&amp;</a:t>
            </a:r>
            <a:r>
              <a:rPr sz="1400" b="1" spc="-20" dirty="0">
                <a:solidFill>
                  <a:srgbClr val="4DC1D0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4DC1D0"/>
                </a:solidFill>
                <a:latin typeface="Arial"/>
                <a:cs typeface="Arial"/>
              </a:rPr>
              <a:t>Validation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45251" y="3041890"/>
            <a:ext cx="1746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solidFill>
                  <a:srgbClr val="4DC1D0"/>
                </a:solidFill>
                <a:latin typeface="Arial MT"/>
                <a:cs typeface="Arial MT"/>
              </a:rPr>
              <a:t>5.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5260</Words>
  <Application>Microsoft Office PowerPoint</Application>
  <PresentationFormat>On-screen Show (4:3)</PresentationFormat>
  <Paragraphs>854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2" baseType="lpstr">
      <vt:lpstr>MS PGothic</vt:lpstr>
      <vt:lpstr>PMingLiU-ExtB</vt:lpstr>
      <vt:lpstr>Arial</vt:lpstr>
      <vt:lpstr>Arial MT</vt:lpstr>
      <vt:lpstr>Calibri</vt:lpstr>
      <vt:lpstr>Courier New</vt:lpstr>
      <vt:lpstr>Leelawadee UI</vt:lpstr>
      <vt:lpstr>Segoe UI Symbol</vt:lpstr>
      <vt:lpstr>Symbol</vt:lpstr>
      <vt:lpstr>Tahoma</vt:lpstr>
      <vt:lpstr>Times New Roman</vt:lpstr>
      <vt:lpstr>Trebuchet MS</vt:lpstr>
      <vt:lpstr>Verdana</vt:lpstr>
      <vt:lpstr>Wingdings</vt:lpstr>
      <vt:lpstr>Office Theme</vt:lpstr>
      <vt:lpstr>Bachelor in Data and Business Analytics</vt:lpstr>
      <vt:lpstr>Outline</vt:lpstr>
      <vt:lpstr>Learning Objectives</vt:lpstr>
      <vt:lpstr>Learning Objectives</vt:lpstr>
      <vt:lpstr>Introduction</vt:lpstr>
      <vt:lpstr>Introduction</vt:lpstr>
      <vt:lpstr>Illustration I</vt:lpstr>
      <vt:lpstr>Illustration I (Cont´)</vt:lpstr>
      <vt:lpstr>Factor Analysis Decision Process</vt:lpstr>
      <vt:lpstr>PowerPoint Presentation</vt:lpstr>
      <vt:lpstr>Exploratory vs Confirmatory</vt:lpstr>
      <vt:lpstr>Factor Analysis Design</vt:lpstr>
      <vt:lpstr>CFA vs PCA</vt:lpstr>
      <vt:lpstr>CFA vs PCA</vt:lpstr>
      <vt:lpstr>What?</vt:lpstr>
      <vt:lpstr>Outline</vt:lpstr>
      <vt:lpstr>Basics</vt:lpstr>
      <vt:lpstr>Illustration</vt:lpstr>
      <vt:lpstr>Eigenvalues &amp; Eigenvectors</vt:lpstr>
      <vt:lpstr>Eigenvalues &amp; Eigenvectors: Illustration</vt:lpstr>
      <vt:lpstr>Outline</vt:lpstr>
      <vt:lpstr>The Math</vt:lpstr>
      <vt:lpstr>Linear Combinations of Random Variables</vt:lpstr>
      <vt:lpstr>The Math</vt:lpstr>
      <vt:lpstr>The Math</vt:lpstr>
      <vt:lpstr>The Math</vt:lpstr>
      <vt:lpstr>Notes</vt:lpstr>
      <vt:lpstr>Dimension Reduction</vt:lpstr>
      <vt:lpstr>Outline</vt:lpstr>
      <vt:lpstr>Application: Crime Case-Study</vt:lpstr>
      <vt:lpstr>Loading File</vt:lpstr>
      <vt:lpstr>Test Considerations</vt:lpstr>
      <vt:lpstr>Assumptions &amp; Considerations</vt:lpstr>
      <vt:lpstr>Assumptions &amp; Considerations</vt:lpstr>
      <vt:lpstr>Assumptions: Rules of Thumb</vt:lpstr>
      <vt:lpstr>Running the Analysis</vt:lpstr>
      <vt:lpstr>Running the Analysis</vt:lpstr>
      <vt:lpstr>Running the Analysis: First Run</vt:lpstr>
      <vt:lpstr>First Run: Output I</vt:lpstr>
      <vt:lpstr>Second Run</vt:lpstr>
      <vt:lpstr>Second Run</vt:lpstr>
      <vt:lpstr>Communalities &amp; Scree Plot</vt:lpstr>
      <vt:lpstr>Correlation Matrix</vt:lpstr>
      <vt:lpstr>KMO and Bartlett’s Test</vt:lpstr>
      <vt:lpstr>Total Variance Explained</vt:lpstr>
      <vt:lpstr>Total Variance Explained</vt:lpstr>
      <vt:lpstr>Total Variance Explained</vt:lpstr>
      <vt:lpstr>Rotated Component Matrix</vt:lpstr>
      <vt:lpstr>Component Score Coefficient Matrix</vt:lpstr>
      <vt:lpstr>Interpreting the PC</vt:lpstr>
      <vt:lpstr>Scatterplot Matrix of Component Scores</vt:lpstr>
      <vt:lpstr>Scatterplot Matrix</vt:lpstr>
      <vt:lpstr>Take-Home message</vt:lpstr>
      <vt:lpstr>Homework</vt:lpstr>
      <vt:lpstr>Stage 6: Validation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Rafif.Srour@ie.edu</dc:creator>
  <cp:lastModifiedBy>Manoel Fernando Alonso Gadi</cp:lastModifiedBy>
  <cp:revision>1</cp:revision>
  <dcterms:created xsi:type="dcterms:W3CDTF">2025-06-03T13:21:23Z</dcterms:created>
  <dcterms:modified xsi:type="dcterms:W3CDTF">2025-06-03T13:27:58Z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2021-04-23T00:00:00Z</vt:filetime>
  </property>
  <property fmtid="{D5CDD505-2E9C-101B-9397-08002B2CF9AE}" pid="3" name="Creator">
    <vt:lpwstr>Acrobat PDFMaker 21 para PowerPoint</vt:lpwstr>
  </property>
  <property fmtid="{D5CDD505-2E9C-101B-9397-08002B2CF9AE}" pid="4" name="LastSaved">
    <vt:filetime>2025-06-03T00:00:00Z</vt:filetime>
  </property>
  <property fmtid="{D5CDD505-2E9C-101B-9397-08002B2CF9AE}" pid="5" name="Producer">
    <vt:lpwstr>Adobe PDF Library 21.1.181</vt:lpwstr>
  </property>
</Properties>
</file>